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  <p:sldId id="265" r:id="rId11"/>
    <p:sldId id="266" r:id="rId12"/>
    <p:sldId id="267" r:id="rId13"/>
    <p:sldId id="270" r:id="rId14"/>
    <p:sldId id="268" r:id="rId15"/>
    <p:sldId id="271" r:id="rId16"/>
    <p:sldId id="269" r:id="rId1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85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93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125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27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5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63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88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55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35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6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0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95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Inpost2695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>
              <a:cs typeface="Calibri"/>
            </a:endParaRPr>
          </a:p>
          <a:p>
            <a:r>
              <a:rPr lang="en-US" sz="8000">
                <a:latin typeface="Times New Roman"/>
                <a:cs typeface="Calibri"/>
              </a:rPr>
              <a:t>Community Service</a:t>
            </a:r>
          </a:p>
        </p:txBody>
      </p:sp>
      <p:pic>
        <p:nvPicPr>
          <p:cNvPr id="4" name="Picture 4" descr="VFW Revamps Logo to Appeal to Younger Vets | Military.com">
            <a:extLst>
              <a:ext uri="{FF2B5EF4-FFF2-40B4-BE49-F238E27FC236}">
                <a16:creationId xmlns:a16="http://schemas.microsoft.com/office/drawing/2014/main" id="{07475D58-76DA-C01B-02F1-ED5F5DBF9E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7759" y="1134374"/>
            <a:ext cx="7343954" cy="227449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44AD72-5D56-A173-E7AD-DF44B42A21CA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1B256-15BA-84A5-0598-C41D8FE1D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>
                <a:latin typeface="Times New Roman"/>
                <a:cs typeface="Calibri Light"/>
              </a:rPr>
              <a:t>CITIZENSHIP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AB3B3-89EA-857A-838E-3363C9402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>
                <a:latin typeface="Times New Roman"/>
                <a:cs typeface="Calibri"/>
              </a:rPr>
              <a:t>Parades</a:t>
            </a:r>
          </a:p>
          <a:p>
            <a:r>
              <a:rPr lang="en-US" sz="3200">
                <a:latin typeface="Times New Roman"/>
                <a:cs typeface="Calibri"/>
              </a:rPr>
              <a:t>Voter Registration</a:t>
            </a:r>
          </a:p>
          <a:p>
            <a:r>
              <a:rPr lang="en-US" sz="3200">
                <a:latin typeface="Times New Roman"/>
                <a:cs typeface="Calibri"/>
              </a:rPr>
              <a:t>Loyalty Day</a:t>
            </a:r>
          </a:p>
          <a:p>
            <a:r>
              <a:rPr lang="en-US" sz="3200">
                <a:latin typeface="Times New Roman"/>
                <a:cs typeface="Calibri"/>
              </a:rPr>
              <a:t>Veterans Day</a:t>
            </a:r>
          </a:p>
          <a:p>
            <a:r>
              <a:rPr lang="en-US" sz="3200">
                <a:latin typeface="Times New Roman"/>
                <a:cs typeface="Calibri"/>
              </a:rPr>
              <a:t>Memorial Day</a:t>
            </a:r>
          </a:p>
          <a:p>
            <a:r>
              <a:rPr lang="en-US" sz="3200">
                <a:latin typeface="Times New Roman"/>
                <a:cs typeface="Calibri"/>
              </a:rPr>
              <a:t>Legislative Town Hall</a:t>
            </a: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335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59EFA-B4AF-5127-DABA-EE23DB288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>
                <a:latin typeface="Times New Roman"/>
                <a:cs typeface="Calibri Light"/>
              </a:rPr>
              <a:t>YOUTH ACTIVITES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CAEAE-96B9-B357-72E5-38A7432FA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>
                <a:latin typeface="Times New Roman"/>
                <a:cs typeface="Calibri"/>
              </a:rPr>
              <a:t>Sponsor and support of a Scout unit</a:t>
            </a:r>
          </a:p>
          <a:p>
            <a:r>
              <a:rPr lang="en-US" sz="3200">
                <a:latin typeface="Times New Roman"/>
                <a:cs typeface="Calibri"/>
              </a:rPr>
              <a:t>Sponsor a youth sporting team</a:t>
            </a:r>
          </a:p>
          <a:p>
            <a:r>
              <a:rPr lang="en-US" sz="3200">
                <a:latin typeface="Times New Roman"/>
                <a:cs typeface="Calibri"/>
              </a:rPr>
              <a:t>Sponsor a youth event such as Easter Egg hunt, Halloween Party, Christmas Party, or Bike Safety Program</a:t>
            </a:r>
          </a:p>
          <a:p>
            <a:r>
              <a:rPr lang="en-US" sz="3200">
                <a:latin typeface="Times New Roman"/>
                <a:cs typeface="Calibri"/>
              </a:rPr>
              <a:t>Support JROTC unit, Young Marine Unit or Civil Air Patrol Squadron</a:t>
            </a:r>
          </a:p>
          <a:p>
            <a:r>
              <a:rPr lang="en-US" sz="3200">
                <a:latin typeface="Times New Roman"/>
                <a:cs typeface="Calibri"/>
              </a:rPr>
              <a:t>Flag etiquette instruction</a:t>
            </a:r>
          </a:p>
        </p:txBody>
      </p:sp>
    </p:spTree>
    <p:extLst>
      <p:ext uri="{BB962C8B-B14F-4D97-AF65-F5344CB8AC3E}">
        <p14:creationId xmlns:p14="http://schemas.microsoft.com/office/powerpoint/2010/main" val="1154209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3EBA2-888E-8C50-E77D-6B20E23E1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235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>
                <a:latin typeface="Times New Roman"/>
                <a:cs typeface="Calibri Light"/>
              </a:rPr>
              <a:t>DISALLOWED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382CD-DBA4-D2B2-1DDB-A18ACE6CB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305"/>
            <a:ext cx="10515600" cy="504145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>
                <a:latin typeface="Times New Roman"/>
                <a:cs typeface="Calibri"/>
              </a:rPr>
              <a:t>Any project for yourself or a member of the VFW, Auxiliary, or VFW Riders Group</a:t>
            </a:r>
          </a:p>
          <a:p>
            <a:r>
              <a:rPr lang="en-US" sz="3200">
                <a:latin typeface="Times New Roman"/>
                <a:cs typeface="Calibri"/>
              </a:rPr>
              <a:t>Reciting the Pledge of Allegiance at the Post monthly meeting</a:t>
            </a:r>
          </a:p>
          <a:p>
            <a:r>
              <a:rPr lang="en-US" sz="3200">
                <a:latin typeface="Times New Roman"/>
                <a:cs typeface="Calibri"/>
              </a:rPr>
              <a:t>Sending a "Get Well" card or flowers to a member of the VFW, Auxiliary, or VFW Riders Group</a:t>
            </a:r>
          </a:p>
          <a:p>
            <a:r>
              <a:rPr lang="en-US" sz="3200">
                <a:latin typeface="Times New Roman"/>
                <a:cs typeface="Calibri"/>
              </a:rPr>
              <a:t>Purchasing Replacement Flags for the Post</a:t>
            </a:r>
          </a:p>
          <a:p>
            <a:r>
              <a:rPr lang="en-US" sz="3200">
                <a:latin typeface="Times New Roman"/>
                <a:cs typeface="Calibri"/>
              </a:rPr>
              <a:t>Donating to a VFW, Auxiliary or VFW Riders Group</a:t>
            </a:r>
          </a:p>
          <a:p>
            <a:r>
              <a:rPr lang="en-US" sz="3200">
                <a:latin typeface="Times New Roman"/>
                <a:cs typeface="Calibri"/>
              </a:rPr>
              <a:t>Serving meals at the post to members or guests when there is a charge for the meal.</a:t>
            </a: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2110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3EBA2-888E-8C50-E77D-6B20E23E1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235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>
                <a:latin typeface="Times New Roman"/>
                <a:cs typeface="Calibri Light"/>
              </a:rPr>
              <a:t>DISALLOWED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382CD-DBA4-D2B2-1DDB-A18ACE6CB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305"/>
            <a:ext cx="10515600" cy="504145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>
                <a:latin typeface="Times New Roman"/>
                <a:cs typeface="Calibri"/>
              </a:rPr>
              <a:t>Displaying the American Flag at your home</a:t>
            </a:r>
          </a:p>
          <a:p>
            <a:r>
              <a:rPr lang="en-US" sz="3200" dirty="0">
                <a:latin typeface="Times New Roman"/>
                <a:cs typeface="Calibri"/>
              </a:rPr>
              <a:t>Post beautification projects</a:t>
            </a:r>
          </a:p>
          <a:p>
            <a:r>
              <a:rPr lang="en-US" sz="3200" dirty="0">
                <a:latin typeface="Times New Roman"/>
                <a:cs typeface="Calibri"/>
              </a:rPr>
              <a:t>Safety Committee Report during a meeting</a:t>
            </a:r>
          </a:p>
          <a:p>
            <a:r>
              <a:rPr lang="en-US" sz="3200" dirty="0">
                <a:latin typeface="Times New Roman"/>
                <a:cs typeface="Calibri"/>
              </a:rPr>
              <a:t>Attending children/grandchildren sporting/school event</a:t>
            </a:r>
          </a:p>
          <a:p>
            <a:r>
              <a:rPr lang="en-US" sz="3200" dirty="0">
                <a:latin typeface="Times New Roman"/>
                <a:cs typeface="Calibri"/>
              </a:rPr>
              <a:t>Using Flag Stamps</a:t>
            </a:r>
          </a:p>
          <a:p>
            <a:r>
              <a:rPr lang="en-US" sz="3200" dirty="0">
                <a:latin typeface="Times New Roman"/>
                <a:cs typeface="Calibri"/>
              </a:rPr>
              <a:t>Post safety inspections ( fire extinguishers, exit lights, </a:t>
            </a:r>
            <a:r>
              <a:rPr lang="en-US" sz="3200" dirty="0" err="1">
                <a:latin typeface="Times New Roman"/>
                <a:cs typeface="Calibri"/>
              </a:rPr>
              <a:t>etc</a:t>
            </a:r>
            <a:r>
              <a:rPr lang="en-US" sz="3200">
                <a:latin typeface="Times New Roman"/>
                <a:cs typeface="Calibri"/>
              </a:rPr>
              <a:t>)</a:t>
            </a:r>
            <a:endParaRPr lang="en-US" sz="3200" dirty="0">
              <a:latin typeface="Times New Roman"/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1413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06726-BBAD-E1B9-616F-0C295B4CD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0747"/>
            <a:ext cx="10515600" cy="1095526"/>
          </a:xfrm>
        </p:spPr>
        <p:txBody>
          <a:bodyPr>
            <a:normAutofit/>
          </a:bodyPr>
          <a:lstStyle/>
          <a:p>
            <a:pPr algn="ctr"/>
            <a:r>
              <a:rPr lang="en-US" sz="5400" b="1">
                <a:latin typeface="Times New Roman"/>
                <a:cs typeface="Calibri Light"/>
              </a:rPr>
              <a:t>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D323F-C4FA-8E8E-B335-BAFCF92D8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1814"/>
            <a:ext cx="10515600" cy="472514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>
                <a:latin typeface="Times New Roman"/>
                <a:cs typeface="Calibri"/>
              </a:rPr>
              <a:t>Not to "double report" - Same Activity under more than one category</a:t>
            </a:r>
          </a:p>
          <a:p>
            <a:r>
              <a:rPr lang="en-US" sz="3200">
                <a:latin typeface="Times New Roman"/>
                <a:cs typeface="Calibri"/>
              </a:rPr>
              <a:t>Be Honest and Accurate</a:t>
            </a:r>
          </a:p>
          <a:p>
            <a:r>
              <a:rPr lang="en-US" sz="3200">
                <a:latin typeface="Times New Roman"/>
                <a:cs typeface="Calibri"/>
              </a:rPr>
              <a:t>Maintain Copies</a:t>
            </a:r>
          </a:p>
          <a:p>
            <a:r>
              <a:rPr lang="en-US" sz="3200">
                <a:latin typeface="Times New Roman"/>
                <a:cs typeface="Calibri"/>
              </a:rPr>
              <a:t>Give a detailed description of the event.  Do not list each person involved</a:t>
            </a:r>
          </a:p>
          <a:p>
            <a:r>
              <a:rPr lang="en-US" sz="3200">
                <a:latin typeface="Times New Roman"/>
                <a:cs typeface="Calibri"/>
              </a:rPr>
              <a:t>Indicate Total Hours of all Volunteers –round up to whole hours</a:t>
            </a:r>
          </a:p>
          <a:p>
            <a:r>
              <a:rPr lang="en-US" sz="3200">
                <a:latin typeface="Times New Roman"/>
                <a:cs typeface="Calibri"/>
              </a:rPr>
              <a:t>Ensure your District #, Post # and Dates are on the report</a:t>
            </a: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2050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06726-BBAD-E1B9-616F-0C295B4CD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0747"/>
            <a:ext cx="10515600" cy="1095526"/>
          </a:xfrm>
        </p:spPr>
        <p:txBody>
          <a:bodyPr>
            <a:normAutofit/>
          </a:bodyPr>
          <a:lstStyle/>
          <a:p>
            <a:pPr algn="ctr"/>
            <a:r>
              <a:rPr lang="en-US" sz="5400" b="1">
                <a:latin typeface="Times New Roman"/>
                <a:cs typeface="Calibri Light"/>
              </a:rPr>
              <a:t>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D323F-C4FA-8E8E-B335-BAFCF92D8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1814"/>
            <a:ext cx="10515600" cy="472514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cs typeface="Calibri"/>
              </a:rPr>
              <a:t>PLEASE REPORT FROM 1</a:t>
            </a:r>
            <a:r>
              <a:rPr lang="en-US" baseline="30000" dirty="0">
                <a:cs typeface="Calibri"/>
              </a:rPr>
              <a:t>ST</a:t>
            </a:r>
            <a:r>
              <a:rPr lang="en-US" dirty="0">
                <a:cs typeface="Calibri"/>
              </a:rPr>
              <a:t> OF MONTH TO END OF MONTH</a:t>
            </a:r>
          </a:p>
          <a:p>
            <a:r>
              <a:rPr lang="en-US" dirty="0">
                <a:cs typeface="Calibri"/>
              </a:rPr>
              <a:t>ONE MONTH PER REPORT</a:t>
            </a:r>
          </a:p>
          <a:p>
            <a:r>
              <a:rPr lang="en-US" dirty="0">
                <a:cs typeface="Calibri"/>
              </a:rPr>
              <a:t>TO MAKE SURE TO ACCURATELY REPORT: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       # OF PEOPLE MULTIPLIED BY # HOURS = TOTAL POST/AUX HOURS 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            </a:t>
            </a:r>
            <a:r>
              <a:rPr lang="en-US" dirty="0">
                <a:solidFill>
                  <a:srgbClr val="C00000"/>
                </a:solidFill>
                <a:cs typeface="Calibri"/>
              </a:rPr>
              <a:t>5 PEOPLE WORKED AN EVENT FOR  2 HOURS YOU SHOULD    RECORD 10 TOTAL HOURS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        # OF PEOPLE MULTIPLIED BY # OF MILES = TOTAL POST/AUX MILES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  <a:cs typeface="Calibri"/>
              </a:rPr>
              <a:t>5 PEOPLE DROVE 3 MILES TO EVENT YOU SHOULD RECORD 15 TOTAL MILES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82048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8C309-DB85-6DBF-9B32-E5FF946B9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>
                <a:latin typeface="Times New Roman"/>
                <a:cs typeface="Calibri Light" panose="020F0302020204030204"/>
              </a:rPr>
              <a:t>CONTACT: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F6EA9-B56F-D7E7-D25E-12C3A552D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 algn="ctr">
              <a:buNone/>
            </a:pPr>
            <a:r>
              <a:rPr lang="en-US" sz="3200" dirty="0">
                <a:latin typeface="Times New Roman"/>
                <a:cs typeface="Calibri" panose="020F0502020204030204"/>
              </a:rPr>
              <a:t>Edie Toll Seiler</a:t>
            </a:r>
          </a:p>
          <a:p>
            <a:pPr marL="0" indent="0" algn="ctr">
              <a:buNone/>
            </a:pPr>
            <a:r>
              <a:rPr lang="en-US" sz="3200" dirty="0">
                <a:latin typeface="Times New Roman"/>
                <a:cs typeface="Calibri" panose="020F0502020204030204"/>
              </a:rPr>
              <a:t>847 Olmsted Drive</a:t>
            </a:r>
          </a:p>
          <a:p>
            <a:pPr marL="0" indent="0" algn="ctr">
              <a:buNone/>
            </a:pPr>
            <a:r>
              <a:rPr lang="en-US" sz="3200" dirty="0">
                <a:latin typeface="Times New Roman"/>
                <a:cs typeface="Calibri" panose="020F0502020204030204"/>
              </a:rPr>
              <a:t>Shelbyville Indiana 46176</a:t>
            </a:r>
          </a:p>
          <a:p>
            <a:pPr marL="0" indent="0" algn="ctr">
              <a:buNone/>
            </a:pPr>
            <a:r>
              <a:rPr lang="en-US" sz="3200" dirty="0">
                <a:latin typeface="Times New Roman"/>
                <a:cs typeface="Calibri" panose="020F0502020204030204"/>
              </a:rPr>
              <a:t>(317) 441 – 5353</a:t>
            </a:r>
          </a:p>
          <a:p>
            <a:pPr marL="0" indent="0" algn="ctr">
              <a:buNone/>
            </a:pPr>
            <a:r>
              <a:rPr lang="en-US" sz="3200" dirty="0">
                <a:latin typeface="Times New Roman"/>
                <a:cs typeface="Calibri" panose="020F0502020204030204"/>
                <a:hlinkClick r:id="rId2"/>
              </a:rPr>
              <a:t>Inpost2695@gmail.com</a:t>
            </a:r>
            <a:endParaRPr lang="en-US" sz="3200" dirty="0">
              <a:latin typeface="Times New Roman"/>
              <a:cs typeface="Calibri" panose="020F0502020204030204"/>
            </a:endParaRPr>
          </a:p>
          <a:p>
            <a:pPr marL="0" indent="0" algn="ctr">
              <a:buNone/>
            </a:pPr>
            <a:endParaRPr lang="en-US" sz="3200" dirty="0">
              <a:latin typeface="Times New Roman"/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3200" dirty="0">
                <a:latin typeface="Times New Roman"/>
                <a:cs typeface="Calibri" panose="020F0502020204030204"/>
              </a:rPr>
              <a:t>**If you call PLEASE leave a voicemail.  </a:t>
            </a:r>
            <a:r>
              <a:rPr lang="en-US" sz="3200">
                <a:latin typeface="Times New Roman"/>
                <a:cs typeface="Calibri" panose="020F0502020204030204"/>
              </a:rPr>
              <a:t>I will not call you back if you do not leave a message.**</a:t>
            </a:r>
          </a:p>
          <a:p>
            <a:pPr marL="0" indent="0" algn="ctr">
              <a:buNone/>
            </a:pPr>
            <a:endParaRPr lang="en-US" dirty="0">
              <a:cs typeface="Calibri" panose="020F0502020204030204"/>
            </a:endParaRPr>
          </a:p>
          <a:p>
            <a:pPr marL="0" indent="0" algn="ctr">
              <a:buNone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8178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FB437-A3DD-5343-8058-27DD1B7EC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latin typeface="Times New Roman"/>
                <a:cs typeface="Calibri Light"/>
              </a:rPr>
              <a:t>What is Community Service?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033730-6D60-3180-455E-9295CC4CE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>
                <a:latin typeface="Times New Roman"/>
                <a:cs typeface="Calibri"/>
              </a:rPr>
              <a:t>Community Service encompasses any human act serving the common good, in the interest of the community.  It is further defined as a service that is performed for the benefit of the public or its institutions.</a:t>
            </a:r>
          </a:p>
          <a:p>
            <a:pPr algn="ctr"/>
            <a:r>
              <a:rPr lang="en-US" sz="3200">
                <a:latin typeface="Times New Roman"/>
                <a:cs typeface="Calibri"/>
              </a:rPr>
              <a:t>National Community Service Trust Act</a:t>
            </a:r>
          </a:p>
        </p:txBody>
      </p:sp>
    </p:spTree>
    <p:extLst>
      <p:ext uri="{BB962C8B-B14F-4D97-AF65-F5344CB8AC3E}">
        <p14:creationId xmlns:p14="http://schemas.microsoft.com/office/powerpoint/2010/main" val="1730675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ABD61-A505-8541-9333-E91DC362A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578"/>
            <a:ext cx="10515600" cy="74734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4F8AF-E005-F407-2079-A59B2650D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6644"/>
            <a:ext cx="10515600" cy="60334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/>
                <a:cs typeface="Calibri"/>
              </a:rPr>
              <a:t>The VFW subscribes to the above but adds that, for the purposes of recognition:</a:t>
            </a:r>
          </a:p>
          <a:p>
            <a:r>
              <a:rPr lang="en-US" sz="3200" dirty="0">
                <a:latin typeface="Times New Roman"/>
                <a:cs typeface="Calibri"/>
              </a:rPr>
              <a:t>VFW community service hours MUST be performed by and as a representative of the VFW.  It MUST also be performed outside of the VFW and its Auxiliaries.  </a:t>
            </a:r>
          </a:p>
          <a:p>
            <a:r>
              <a:rPr lang="en-US" sz="3200" dirty="0">
                <a:latin typeface="Times New Roman"/>
                <a:cs typeface="Calibri"/>
              </a:rPr>
              <a:t>Efforts performed for the benefit of the post or auxiliary should not be considered.</a:t>
            </a:r>
          </a:p>
          <a:p>
            <a:r>
              <a:rPr lang="en-US" sz="3200" dirty="0">
                <a:latin typeface="Times New Roman"/>
                <a:cs typeface="Calibri"/>
              </a:rPr>
              <a:t>Efforts that are part of Post/Auxiliary normal requirements are NOT considered.  Examples are: Flying the American or POW flag at the Post, Poppy Drives or placing flags on Veterans graves</a:t>
            </a:r>
          </a:p>
        </p:txBody>
      </p:sp>
    </p:spTree>
    <p:extLst>
      <p:ext uri="{BB962C8B-B14F-4D97-AF65-F5344CB8AC3E}">
        <p14:creationId xmlns:p14="http://schemas.microsoft.com/office/powerpoint/2010/main" val="2734262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81B8E-7FC3-3B3D-F8DA-61AEC3ABD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6129"/>
          </a:xfrm>
        </p:spPr>
        <p:txBody>
          <a:bodyPr>
            <a:normAutofit/>
          </a:bodyPr>
          <a:lstStyle/>
          <a:p>
            <a:pPr algn="ctr"/>
            <a:r>
              <a:rPr lang="en-US" sz="5400" b="1">
                <a:latin typeface="Times New Roman"/>
                <a:cs typeface="Calibri Light"/>
              </a:rPr>
              <a:t>COMMUNITY INVOLVEMENT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22931-9D13-C779-E9E1-A2208D13B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8192"/>
            <a:ext cx="10515600" cy="43513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>
                <a:latin typeface="Times New Roman"/>
                <a:cs typeface="Calibri"/>
              </a:rPr>
              <a:t>Sponsoring:</a:t>
            </a:r>
            <a:endParaRPr lang="en-US" sz="3200">
              <a:latin typeface="Times New Roman"/>
              <a:cs typeface="Times New Roman"/>
            </a:endParaRPr>
          </a:p>
          <a:p>
            <a:pPr lvl="1"/>
            <a:r>
              <a:rPr lang="en-US" sz="3200">
                <a:latin typeface="Times New Roman"/>
                <a:cs typeface="Calibri"/>
              </a:rPr>
              <a:t>Blood drives</a:t>
            </a:r>
          </a:p>
          <a:p>
            <a:pPr lvl="1"/>
            <a:r>
              <a:rPr lang="en-US" sz="3200">
                <a:latin typeface="Times New Roman"/>
                <a:cs typeface="Calibri"/>
              </a:rPr>
              <a:t>Food Drives</a:t>
            </a:r>
          </a:p>
          <a:p>
            <a:pPr lvl="1"/>
            <a:r>
              <a:rPr lang="en-US" sz="3200">
                <a:latin typeface="Times New Roman"/>
                <a:cs typeface="Calibri"/>
              </a:rPr>
              <a:t>Recycling Programs</a:t>
            </a:r>
          </a:p>
          <a:p>
            <a:pPr lvl="1"/>
            <a:r>
              <a:rPr lang="en-US" sz="3200">
                <a:latin typeface="Times New Roman"/>
                <a:cs typeface="Calibri"/>
              </a:rPr>
              <a:t>Highway or Neighborhood cleanup</a:t>
            </a:r>
          </a:p>
          <a:p>
            <a:r>
              <a:rPr lang="en-US" sz="3200">
                <a:latin typeface="Times New Roman"/>
                <a:cs typeface="Calibri"/>
              </a:rPr>
              <a:t>Flag details for public events</a:t>
            </a:r>
          </a:p>
          <a:p>
            <a:r>
              <a:rPr lang="en-US" sz="3200">
                <a:latin typeface="Times New Roman"/>
                <a:cs typeface="Calibri"/>
              </a:rPr>
              <a:t>Get out the Vote programs</a:t>
            </a:r>
          </a:p>
          <a:p>
            <a:r>
              <a:rPr lang="en-US" sz="3200">
                <a:latin typeface="Times New Roman"/>
                <a:cs typeface="Calibri"/>
              </a:rPr>
              <a:t>Hire a Vet program</a:t>
            </a: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0837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BC78B-EC24-D45B-7E7A-10A6F81B0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>
                <a:latin typeface="Times New Roman"/>
                <a:cs typeface="Calibri Light"/>
              </a:rPr>
              <a:t>COOPERATION WITH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1ECC2-BAB2-62AD-1E6C-30F468360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>
                <a:latin typeface="Times New Roman"/>
                <a:cs typeface="Calibri"/>
              </a:rPr>
              <a:t>March of Dimes</a:t>
            </a:r>
          </a:p>
          <a:p>
            <a:r>
              <a:rPr lang="en-US" sz="3200">
                <a:latin typeface="Times New Roman"/>
                <a:cs typeface="Calibri"/>
              </a:rPr>
              <a:t>Muscular Dystrophy </a:t>
            </a:r>
          </a:p>
          <a:p>
            <a:r>
              <a:rPr lang="en-US" sz="3200">
                <a:latin typeface="Times New Roman"/>
                <a:cs typeface="Calibri"/>
              </a:rPr>
              <a:t>Salvation Army</a:t>
            </a:r>
          </a:p>
          <a:p>
            <a:r>
              <a:rPr lang="en-US" sz="3200">
                <a:latin typeface="Times New Roman"/>
                <a:cs typeface="Calibri"/>
              </a:rPr>
              <a:t>American Legion</a:t>
            </a:r>
          </a:p>
          <a:p>
            <a:r>
              <a:rPr lang="en-US" sz="3200">
                <a:latin typeface="Times New Roman"/>
                <a:cs typeface="Calibri"/>
              </a:rPr>
              <a:t>Chamber of Commerce</a:t>
            </a:r>
          </a:p>
          <a:p>
            <a:r>
              <a:rPr lang="en-US" sz="3200">
                <a:latin typeface="Times New Roman"/>
                <a:cs typeface="Calibri"/>
              </a:rPr>
              <a:t>Honor Guard</a:t>
            </a: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9015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3186C-FF5B-3555-5F60-7FC7138F7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>
                <a:latin typeface="Times New Roman"/>
                <a:cs typeface="Calibri Light"/>
              </a:rPr>
              <a:t>AID TO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8C3A1-A83A-3132-47CF-5A5A27CA1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>
                <a:latin typeface="Times New Roman"/>
                <a:cs typeface="Calibri"/>
              </a:rPr>
              <a:t>Hospital Visits (not VFW members)</a:t>
            </a:r>
          </a:p>
          <a:p>
            <a:r>
              <a:rPr lang="en-US" sz="3200">
                <a:latin typeface="Times New Roman"/>
                <a:cs typeface="Calibri"/>
              </a:rPr>
              <a:t>Nursing Home Visits (not VFW members)</a:t>
            </a:r>
          </a:p>
          <a:p>
            <a:r>
              <a:rPr lang="en-US" sz="3200">
                <a:latin typeface="Times New Roman"/>
                <a:cs typeface="Calibri"/>
              </a:rPr>
              <a:t>Assisting other Veterans in the Community</a:t>
            </a:r>
          </a:p>
          <a:p>
            <a:r>
              <a:rPr lang="en-US" sz="3200">
                <a:latin typeface="Times New Roman"/>
                <a:cs typeface="Calibri"/>
              </a:rPr>
              <a:t>Natural Disaster Relief support</a:t>
            </a:r>
          </a:p>
          <a:p>
            <a:r>
              <a:rPr lang="en-US" sz="3200">
                <a:latin typeface="Times New Roman"/>
                <a:cs typeface="Calibri"/>
              </a:rPr>
              <a:t> Warming/Cooling Shelter</a:t>
            </a:r>
          </a:p>
          <a:p>
            <a:r>
              <a:rPr lang="en-US" sz="3200">
                <a:latin typeface="Times New Roman"/>
                <a:cs typeface="Calibri"/>
              </a:rPr>
              <a:t>Aid to another in need (not VFW member)</a:t>
            </a:r>
          </a:p>
        </p:txBody>
      </p:sp>
    </p:spTree>
    <p:extLst>
      <p:ext uri="{BB962C8B-B14F-4D97-AF65-F5344CB8AC3E}">
        <p14:creationId xmlns:p14="http://schemas.microsoft.com/office/powerpoint/2010/main" val="2761641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83DEA-27E3-1C78-B04F-7D5355D20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Times New Roman"/>
                <a:cs typeface="Calibri Light"/>
              </a:rPr>
              <a:t>SCHOOL  ASSISTANCE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F6723-A48C-1A06-7D8C-2DDF5B264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0864" y="2346231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>
                <a:latin typeface="Times New Roman"/>
                <a:cs typeface="Calibri"/>
              </a:rPr>
              <a:t>Volunteer in School</a:t>
            </a:r>
          </a:p>
          <a:p>
            <a:r>
              <a:rPr lang="en-US" sz="3200" dirty="0">
                <a:latin typeface="Times New Roman"/>
                <a:cs typeface="Calibri"/>
              </a:rPr>
              <a:t>Speaker during a school program</a:t>
            </a:r>
          </a:p>
          <a:p>
            <a:r>
              <a:rPr lang="en-US" sz="3200" dirty="0">
                <a:latin typeface="Times New Roman"/>
                <a:cs typeface="Calibri"/>
              </a:rPr>
              <a:t>Donating school supplies</a:t>
            </a:r>
          </a:p>
          <a:p>
            <a:r>
              <a:rPr lang="en-US" sz="3200" dirty="0">
                <a:latin typeface="Times New Roman"/>
                <a:cs typeface="Calibri"/>
              </a:rPr>
              <a:t>Reading books in the classroom</a:t>
            </a:r>
          </a:p>
          <a:p>
            <a:r>
              <a:rPr lang="en-US" sz="3200" dirty="0">
                <a:latin typeface="Times New Roman"/>
                <a:cs typeface="Calibri"/>
              </a:rPr>
              <a:t>Donating to school programs </a:t>
            </a:r>
          </a:p>
          <a:p>
            <a:r>
              <a:rPr lang="en-US" sz="3200" dirty="0">
                <a:latin typeface="Times New Roman"/>
                <a:cs typeface="Calibri"/>
              </a:rPr>
              <a:t>Veterans in the classroom </a:t>
            </a:r>
          </a:p>
        </p:txBody>
      </p:sp>
    </p:spTree>
    <p:extLst>
      <p:ext uri="{BB962C8B-B14F-4D97-AF65-F5344CB8AC3E}">
        <p14:creationId xmlns:p14="http://schemas.microsoft.com/office/powerpoint/2010/main" val="419940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3A30A-09C4-92DF-58D0-92E6B3A83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>
                <a:latin typeface="Times New Roman"/>
                <a:cs typeface="Calibri Light"/>
              </a:rPr>
              <a:t>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3D75F-C3A0-85AD-D536-79DB5519A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>
                <a:latin typeface="Times New Roman"/>
                <a:cs typeface="Calibri"/>
              </a:rPr>
              <a:t>Generally, these are NOT considered community service for two (2) reasons:</a:t>
            </a:r>
          </a:p>
          <a:p>
            <a:pPr marL="514350" indent="-514350">
              <a:buAutoNum type="arabicPeriod"/>
            </a:pPr>
            <a:r>
              <a:rPr lang="en-US" sz="3200" dirty="0">
                <a:latin typeface="Times New Roman"/>
                <a:cs typeface="Calibri"/>
              </a:rPr>
              <a:t>They are not performed for the community at large</a:t>
            </a:r>
          </a:p>
          <a:p>
            <a:pPr marL="0" indent="0">
              <a:buNone/>
            </a:pPr>
            <a:r>
              <a:rPr lang="en-US" sz="3200" dirty="0">
                <a:latin typeface="Times New Roman"/>
                <a:cs typeface="Calibri"/>
              </a:rPr>
              <a:t>2.  They are part of an individual's service to their faith and not to the VFW.    </a:t>
            </a:r>
          </a:p>
          <a:p>
            <a:pPr marL="0" indent="0">
              <a:buNone/>
            </a:pPr>
            <a:r>
              <a:rPr lang="en-US" sz="3200" dirty="0">
                <a:latin typeface="Times New Roman"/>
                <a:cs typeface="Calibri"/>
              </a:rPr>
              <a:t>** EXCEPTION would be performing the same service for all churches in a given community; a public event hosted by the church such as a trunk or treat or hog roast because you do not have to be a member of the church to attend.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950AA1-651E-D65C-EF63-394AA3DB1537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2358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E90BC-77E5-2B9E-395B-530D5BA38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>
                <a:latin typeface="Times New Roman"/>
                <a:cs typeface="Calibri Light"/>
              </a:rPr>
              <a:t>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7B25D-EABD-307B-ADC7-4439F96E3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>
                <a:latin typeface="Times New Roman"/>
                <a:cs typeface="Calibri"/>
              </a:rPr>
              <a:t>Drug Awareness Campaign</a:t>
            </a:r>
          </a:p>
          <a:p>
            <a:r>
              <a:rPr lang="en-US" sz="3200">
                <a:latin typeface="Times New Roman"/>
                <a:cs typeface="Calibri"/>
              </a:rPr>
              <a:t>Gun Safety </a:t>
            </a:r>
          </a:p>
          <a:p>
            <a:r>
              <a:rPr lang="en-US" sz="3200">
                <a:latin typeface="Times New Roman"/>
                <a:cs typeface="Calibri"/>
              </a:rPr>
              <a:t>Public Recognition of First Responders</a:t>
            </a:r>
          </a:p>
          <a:p>
            <a:r>
              <a:rPr lang="en-US" sz="3200">
                <a:latin typeface="Times New Roman"/>
                <a:cs typeface="Calibri"/>
              </a:rPr>
              <a:t>Fire Safety</a:t>
            </a:r>
          </a:p>
          <a:p>
            <a:r>
              <a:rPr lang="en-US" sz="3200">
                <a:latin typeface="Times New Roman"/>
                <a:cs typeface="Calibri"/>
              </a:rPr>
              <a:t>Recreational Safety</a:t>
            </a:r>
          </a:p>
          <a:p>
            <a:r>
              <a:rPr lang="en-US" sz="3200">
                <a:latin typeface="Times New Roman"/>
                <a:cs typeface="Calibri"/>
              </a:rPr>
              <a:t>Highway Safety</a:t>
            </a: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8867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738</Words>
  <Application>Microsoft Office PowerPoint</Application>
  <PresentationFormat>Widescreen</PresentationFormat>
  <Paragraphs>104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What is Community Service?</vt:lpstr>
      <vt:lpstr>PowerPoint Presentation</vt:lpstr>
      <vt:lpstr>COMMUNITY INVOLVEMENT</vt:lpstr>
      <vt:lpstr>COOPERATION WITH OTHERS</vt:lpstr>
      <vt:lpstr>AID TO OTHERS</vt:lpstr>
      <vt:lpstr>SCHOOL  ASSISTANCE</vt:lpstr>
      <vt:lpstr>CHURCH</vt:lpstr>
      <vt:lpstr>SAFETY</vt:lpstr>
      <vt:lpstr>CITIZENSHIP EDUCATION</vt:lpstr>
      <vt:lpstr>YOUTH ACTIVITES</vt:lpstr>
      <vt:lpstr>DISALLOWED ACTIVITIES</vt:lpstr>
      <vt:lpstr>DISALLOWED ACTIVITIES</vt:lpstr>
      <vt:lpstr>REMEMBER</vt:lpstr>
      <vt:lpstr>REMEMBER</vt:lpstr>
      <vt:lpstr>CONTACT: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Edie Toll Seiler</dc:creator>
  <cp:lastModifiedBy>Adjutant Indiana</cp:lastModifiedBy>
  <cp:revision>11</cp:revision>
  <cp:lastPrinted>2023-08-16T14:21:42Z</cp:lastPrinted>
  <dcterms:created xsi:type="dcterms:W3CDTF">2023-07-30T22:42:28Z</dcterms:created>
  <dcterms:modified xsi:type="dcterms:W3CDTF">2023-08-21T17:53:59Z</dcterms:modified>
</cp:coreProperties>
</file>