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60" r:id="rId6"/>
    <p:sldId id="258" r:id="rId7"/>
    <p:sldId id="261" r:id="rId8"/>
    <p:sldId id="262" r:id="rId9"/>
    <p:sldId id="263" r:id="rId10"/>
    <p:sldId id="265"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572376-7090-4D74-A421-6DC5D2284510}"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210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72376-7090-4D74-A421-6DC5D2284510}"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4095918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72376-7090-4D74-A421-6DC5D2284510}"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124271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72376-7090-4D74-A421-6DC5D2284510}"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236548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572376-7090-4D74-A421-6DC5D2284510}"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405192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572376-7090-4D74-A421-6DC5D2284510}"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380880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572376-7090-4D74-A421-6DC5D2284510}" type="datetimeFigureOut">
              <a:rPr lang="en-US" smtClean="0"/>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14714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572376-7090-4D74-A421-6DC5D2284510}" type="datetimeFigureOut">
              <a:rPr lang="en-US" smtClean="0"/>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193906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72376-7090-4D74-A421-6DC5D2284510}" type="datetimeFigureOut">
              <a:rPr lang="en-US" smtClean="0"/>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88244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572376-7090-4D74-A421-6DC5D2284510}"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423946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572376-7090-4D74-A421-6DC5D2284510}"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26168-4213-402B-83B7-B7E6C1566D59}" type="slidenum">
              <a:rPr lang="en-US" smtClean="0"/>
              <a:t>‹#›</a:t>
            </a:fld>
            <a:endParaRPr lang="en-US"/>
          </a:p>
        </p:txBody>
      </p:sp>
    </p:spTree>
    <p:extLst>
      <p:ext uri="{BB962C8B-B14F-4D97-AF65-F5344CB8AC3E}">
        <p14:creationId xmlns:p14="http://schemas.microsoft.com/office/powerpoint/2010/main" val="49759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72376-7090-4D74-A421-6DC5D2284510}" type="datetimeFigureOut">
              <a:rPr lang="en-US" smtClean="0"/>
              <a:t>8/15/2023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26168-4213-402B-83B7-B7E6C1566D59}" type="slidenum">
              <a:rPr lang="en-US" smtClean="0"/>
              <a:t>‹#›</a:t>
            </a:fld>
            <a:endParaRPr lang="en-US"/>
          </a:p>
        </p:txBody>
      </p:sp>
    </p:spTree>
    <p:extLst>
      <p:ext uri="{BB962C8B-B14F-4D97-AF65-F5344CB8AC3E}">
        <p14:creationId xmlns:p14="http://schemas.microsoft.com/office/powerpoint/2010/main" val="4048457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sz="8000" b="1" dirty="0"/>
            </a:br>
            <a:r>
              <a:rPr lang="en-US" sz="8000" b="1" dirty="0"/>
              <a:t>Voice of Democracy</a:t>
            </a:r>
          </a:p>
        </p:txBody>
      </p:sp>
      <p:sp>
        <p:nvSpPr>
          <p:cNvPr id="3" name="Subtitle 2"/>
          <p:cNvSpPr>
            <a:spLocks noGrp="1"/>
          </p:cNvSpPr>
          <p:nvPr>
            <p:ph type="subTitle" idx="1"/>
          </p:nvPr>
        </p:nvSpPr>
        <p:spPr/>
        <p:txBody>
          <a:bodyPr/>
          <a:lstStyle/>
          <a:p>
            <a:endParaRPr lang="en-US" dirty="0"/>
          </a:p>
          <a:p>
            <a:r>
              <a:rPr lang="en-US" dirty="0"/>
              <a:t>Keith Rohloff</a:t>
            </a:r>
          </a:p>
          <a:p>
            <a:r>
              <a:rPr lang="en-US" dirty="0"/>
              <a:t>Department of Indiana Chairperson</a:t>
            </a:r>
          </a:p>
        </p:txBody>
      </p:sp>
    </p:spTree>
    <p:extLst>
      <p:ext uri="{BB962C8B-B14F-4D97-AF65-F5344CB8AC3E}">
        <p14:creationId xmlns:p14="http://schemas.microsoft.com/office/powerpoint/2010/main" val="4107569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946278528"/>
              </p:ext>
            </p:extLst>
          </p:nvPr>
        </p:nvGraphicFramePr>
        <p:xfrm>
          <a:off x="2274849" y="98424"/>
          <a:ext cx="7861610" cy="6759575"/>
        </p:xfrm>
        <a:graphic>
          <a:graphicData uri="http://schemas.openxmlformats.org/presentationml/2006/ole">
            <mc:AlternateContent xmlns:mc="http://schemas.openxmlformats.org/markup-compatibility/2006">
              <mc:Choice xmlns:v="urn:schemas-microsoft-com:vml" Requires="v">
                <p:oleObj name="Acrobat Document" r:id="rId2" imgW="5828911" imgH="7543536" progId="Acrobat.Document.DC">
                  <p:embed/>
                </p:oleObj>
              </mc:Choice>
              <mc:Fallback>
                <p:oleObj name="Acrobat Document" r:id="rId2" imgW="5828911" imgH="7543536" progId="Acrobat.Document.DC">
                  <p:embed/>
                  <p:pic>
                    <p:nvPicPr>
                      <p:cNvPr id="0" name=""/>
                      <p:cNvPicPr/>
                      <p:nvPr/>
                    </p:nvPicPr>
                    <p:blipFill>
                      <a:blip r:embed="rId3"/>
                      <a:stretch>
                        <a:fillRect/>
                      </a:stretch>
                    </p:blipFill>
                    <p:spPr>
                      <a:xfrm>
                        <a:off x="2274849" y="98424"/>
                        <a:ext cx="7861610" cy="6759575"/>
                      </a:xfrm>
                      <a:prstGeom prst="rect">
                        <a:avLst/>
                      </a:prstGeom>
                    </p:spPr>
                  </p:pic>
                </p:oleObj>
              </mc:Fallback>
            </mc:AlternateContent>
          </a:graphicData>
        </a:graphic>
      </p:graphicFrame>
    </p:spTree>
    <p:extLst>
      <p:ext uri="{BB962C8B-B14F-4D97-AF65-F5344CB8AC3E}">
        <p14:creationId xmlns:p14="http://schemas.microsoft.com/office/powerpoint/2010/main" val="66980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4254" y="914401"/>
            <a:ext cx="9097823" cy="5909310"/>
          </a:xfrm>
          <a:prstGeom prst="rect">
            <a:avLst/>
          </a:prstGeom>
          <a:noFill/>
        </p:spPr>
        <p:txBody>
          <a:bodyPr wrap="square" rtlCol="0">
            <a:spAutoFit/>
          </a:bodyPr>
          <a:lstStyle/>
          <a:p>
            <a:pPr algn="ctr"/>
            <a:r>
              <a:rPr lang="en-US" sz="7200" dirty="0">
                <a:latin typeface="Arial" panose="020B0604020202020204" pitchFamily="34" charset="0"/>
                <a:cs typeface="Arial" panose="020B0604020202020204" pitchFamily="34" charset="0"/>
              </a:rPr>
              <a:t>2023-2024 Theme</a:t>
            </a:r>
          </a:p>
          <a:p>
            <a:endParaRPr lang="en-US" sz="7200" dirty="0">
              <a:latin typeface="Arial" panose="020B0604020202020204" pitchFamily="34" charset="0"/>
              <a:cs typeface="Arial" panose="020B0604020202020204" pitchFamily="34" charset="0"/>
            </a:endParaRPr>
          </a:p>
          <a:p>
            <a:pPr algn="ctr"/>
            <a:r>
              <a:rPr lang="en-US" sz="7200" i="1" dirty="0"/>
              <a:t>"What Are the Greatest Attributes of Our Democracy?"</a:t>
            </a:r>
            <a:endParaRPr lang="en-US" sz="7200" dirty="0"/>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2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6272" y="1116464"/>
            <a:ext cx="10047249" cy="2585323"/>
          </a:xfrm>
          <a:prstGeom prst="rect">
            <a:avLst/>
          </a:prstGeom>
          <a:noFill/>
        </p:spPr>
        <p:txBody>
          <a:bodyPr wrap="square" rtlCol="0">
            <a:spAutoFit/>
          </a:bodyPr>
          <a:lstStyle/>
          <a:p>
            <a:pPr algn="ctr"/>
            <a:r>
              <a:rPr lang="en-US" b="1" dirty="0"/>
              <a:t>WHO CAN ENTER </a:t>
            </a:r>
          </a:p>
          <a:p>
            <a:endParaRPr lang="en-US" dirty="0"/>
          </a:p>
          <a:p>
            <a:r>
              <a:rPr lang="en-US" dirty="0"/>
              <a:t>The Voice of Democracy is open to students in grades 9-12 by the Oct. 31 deadline who are enrolled in a public private or parochial high school or home study program in the United States, its territories and possessions; or dependents of U.S. military or civilian personnel in overseas schools. Although U.S. citizenship is not required, students must be lawful U.S. permanent residents or have applied for permanent residence (the application for which has not been denied) and intends to become a U.S. citizen at the earliest opportunity allowed by law. Foreign exchange students, students age 20 or over, previous Voice of Democracy first place state winners, GED or Adult Education Students are ineligible.</a:t>
            </a:r>
          </a:p>
        </p:txBody>
      </p:sp>
      <p:sp>
        <p:nvSpPr>
          <p:cNvPr id="3" name="TextBox 2"/>
          <p:cNvSpPr txBox="1"/>
          <p:nvPr/>
        </p:nvSpPr>
        <p:spPr>
          <a:xfrm>
            <a:off x="3417850" y="335461"/>
            <a:ext cx="5285678" cy="369332"/>
          </a:xfrm>
          <a:prstGeom prst="rect">
            <a:avLst/>
          </a:prstGeom>
          <a:noFill/>
        </p:spPr>
        <p:txBody>
          <a:bodyPr wrap="square" rtlCol="0">
            <a:spAutoFit/>
          </a:bodyPr>
          <a:lstStyle/>
          <a:p>
            <a:pPr algn="ctr"/>
            <a:r>
              <a:rPr lang="en-US" dirty="0">
                <a:latin typeface="Arial Black" panose="020B0A04020102020204" pitchFamily="34" charset="0"/>
              </a:rPr>
              <a:t>Voice of Democracy Rules and Eligibility</a:t>
            </a:r>
          </a:p>
        </p:txBody>
      </p:sp>
      <p:sp>
        <p:nvSpPr>
          <p:cNvPr id="4" name="TextBox 3"/>
          <p:cNvSpPr txBox="1"/>
          <p:nvPr/>
        </p:nvSpPr>
        <p:spPr>
          <a:xfrm>
            <a:off x="1126272" y="3936380"/>
            <a:ext cx="10426390" cy="2585323"/>
          </a:xfrm>
          <a:prstGeom prst="rect">
            <a:avLst/>
          </a:prstGeom>
          <a:noFill/>
        </p:spPr>
        <p:txBody>
          <a:bodyPr wrap="square" rtlCol="0">
            <a:spAutoFit/>
          </a:bodyPr>
          <a:lstStyle/>
          <a:p>
            <a:pPr algn="ctr"/>
            <a:r>
              <a:rPr lang="en-US" b="1" dirty="0"/>
              <a:t>HOW TO ENTER </a:t>
            </a:r>
          </a:p>
          <a:p>
            <a:endParaRPr lang="en-US" dirty="0"/>
          </a:p>
          <a:p>
            <a:r>
              <a:rPr lang="en-US" dirty="0"/>
              <a:t>Record your original 3-5 minute (+ or – 5 second max.) audio essay on a flash drive, or other electronic device. You will submit the recording, typed essay and this completed entry form. Provide these items to your school/group competition or VFW Post for judging. You must be the sole author of your essay. The recording must be in your own voice and in English. No music, singing, poetry or sound effects are allowed. The body of the essay must not identify you in any way, (including, but not limited to your name, school, city, state, race, or national origin) although the recording &amp; typed essay should be labeled with your name, to show ownership. </a:t>
            </a:r>
          </a:p>
        </p:txBody>
      </p:sp>
    </p:spTree>
    <p:extLst>
      <p:ext uri="{BB962C8B-B14F-4D97-AF65-F5344CB8AC3E}">
        <p14:creationId xmlns:p14="http://schemas.microsoft.com/office/powerpoint/2010/main" val="326641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215" y="334852"/>
            <a:ext cx="11681137" cy="618630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Winners Package (Post to District)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Post may advance their winner(s) based on the following schedule: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1-15 essays – One (1) entry to District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16-30 essays – Two (2) entries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31-45 essays – Three (3) entries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Note:  Each additional 15 essays entitles another entry.  The number of schools participating</a:t>
            </a:r>
          </a:p>
          <a:p>
            <a:r>
              <a:rPr lang="en-US" sz="2000" dirty="0">
                <a:latin typeface="Arial" panose="020B0604020202020204" pitchFamily="34" charset="0"/>
                <a:cs typeface="Arial" panose="020B0604020202020204" pitchFamily="34" charset="0"/>
              </a:rPr>
              <a:t>Does not affect the number of entries allowed.</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Post participation is to be entered in the OMS Dashboard by the Post Adjutant NLT November </a:t>
            </a:r>
          </a:p>
          <a:p>
            <a:r>
              <a:rPr lang="en-US" sz="2000" dirty="0">
                <a:latin typeface="Arial" panose="020B0604020202020204" pitchFamily="34" charset="0"/>
                <a:cs typeface="Arial" panose="020B0604020202020204" pitchFamily="34" charset="0"/>
              </a:rPr>
              <a:t>20</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2023 so that the Post will get credit for participation in the Voice of Democracy Program.</a:t>
            </a:r>
          </a:p>
          <a:p>
            <a:r>
              <a:rPr lang="en-US" sz="2000" dirty="0">
                <a:solidFill>
                  <a:srgbClr val="FF0000"/>
                </a:solidFill>
                <a:latin typeface="Arial" panose="020B0604020202020204" pitchFamily="34" charset="0"/>
                <a:cs typeface="Arial" panose="020B0604020202020204" pitchFamily="34" charset="0"/>
              </a:rPr>
              <a:t>NOTE: If you Post adjutant doesn’t record your participation, your Post will not get credit for this core program.</a:t>
            </a:r>
          </a:p>
          <a:p>
            <a:endParaRPr lang="en-US" dirty="0">
              <a:solidFill>
                <a:srgbClr val="FF0000"/>
              </a:solidFill>
            </a:endParaRPr>
          </a:p>
          <a:p>
            <a:endParaRPr lang="en-US" dirty="0"/>
          </a:p>
        </p:txBody>
      </p:sp>
    </p:spTree>
    <p:extLst>
      <p:ext uri="{BB962C8B-B14F-4D97-AF65-F5344CB8AC3E}">
        <p14:creationId xmlns:p14="http://schemas.microsoft.com/office/powerpoint/2010/main" val="29890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66670"/>
            <a:ext cx="11868459" cy="4708981"/>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Winner’s Package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Consist of the following:</a:t>
            </a:r>
          </a:p>
          <a:p>
            <a:endParaRPr lang="en-US" sz="2000" dirty="0">
              <a:latin typeface="Arial" panose="020B0604020202020204" pitchFamily="34" charset="0"/>
              <a:cs typeface="Arial" panose="020B0604020202020204" pitchFamily="34" charset="0"/>
            </a:endParaRPr>
          </a:p>
          <a:p>
            <a:pPr marL="342900" indent="-342900">
              <a:buAutoNum type="arabicPeriod"/>
            </a:pPr>
            <a:r>
              <a:rPr lang="en-US" sz="2000" dirty="0">
                <a:latin typeface="Arial" panose="020B0604020202020204" pitchFamily="34" charset="0"/>
                <a:cs typeface="Arial" panose="020B0604020202020204" pitchFamily="34" charset="0"/>
              </a:rPr>
              <a:t>Recorded Speech (on Flash Drive or other electronic device (NOTE:  NO CD)</a:t>
            </a:r>
          </a:p>
          <a:p>
            <a:pPr marL="342900" indent="-342900">
              <a:buAutoNum type="arabicPeriod"/>
            </a:pPr>
            <a:r>
              <a:rPr lang="en-US" sz="2000" dirty="0">
                <a:latin typeface="Arial" panose="020B0604020202020204" pitchFamily="34" charset="0"/>
                <a:cs typeface="Arial" panose="020B0604020202020204" pitchFamily="34" charset="0"/>
              </a:rPr>
              <a:t>Typed copy of the speech</a:t>
            </a:r>
          </a:p>
          <a:p>
            <a:pPr marL="342900" indent="-342900">
              <a:buAutoNum type="arabicPeriod"/>
            </a:pPr>
            <a:r>
              <a:rPr lang="en-US" sz="2000" dirty="0">
                <a:latin typeface="Arial" panose="020B0604020202020204" pitchFamily="34" charset="0"/>
                <a:cs typeface="Arial" panose="020B0604020202020204" pitchFamily="34" charset="0"/>
              </a:rPr>
              <a:t>Entry form with all necessary signatures </a:t>
            </a:r>
          </a:p>
          <a:p>
            <a:pPr marL="342900" indent="-342900">
              <a:buAutoNum type="arabicPeriod"/>
            </a:pPr>
            <a:r>
              <a:rPr lang="en-US" sz="2000" dirty="0">
                <a:latin typeface="Arial" panose="020B0604020202020204" pitchFamily="34" charset="0"/>
                <a:cs typeface="Arial" panose="020B0604020202020204" pitchFamily="34" charset="0"/>
              </a:rPr>
              <a:t>A glossy head and shoulder color photograph(s) of your winner are acceptable but a good quality</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Digital photo is much preferred.  Photo taken by a smart phone are acceptable and can be easily emailed.</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 flash drive with all the above information is perfectly acceptable.  If this is foreign to you please recruit someone to assist you.</a:t>
            </a:r>
          </a:p>
        </p:txBody>
      </p:sp>
    </p:spTree>
    <p:extLst>
      <p:ext uri="{BB962C8B-B14F-4D97-AF65-F5344CB8AC3E}">
        <p14:creationId xmlns:p14="http://schemas.microsoft.com/office/powerpoint/2010/main" val="157305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6218" y="117693"/>
            <a:ext cx="10304872" cy="6740307"/>
          </a:xfrm>
          <a:prstGeom prst="rect">
            <a:avLst/>
          </a:prstGeom>
          <a:noFill/>
        </p:spPr>
        <p:txBody>
          <a:bodyPr wrap="none" rtlCol="0">
            <a:spAutoFit/>
          </a:bodyPr>
          <a:lstStyle/>
          <a:p>
            <a:r>
              <a:rPr lang="en-US" sz="2400" dirty="0"/>
              <a:t>Key Dates</a:t>
            </a:r>
          </a:p>
          <a:p>
            <a:endParaRPr lang="en-US" sz="2400" dirty="0"/>
          </a:p>
          <a:p>
            <a:r>
              <a:rPr lang="en-US" sz="2400" dirty="0"/>
              <a:t>October 31 – Student Entries to the Post</a:t>
            </a:r>
          </a:p>
          <a:p>
            <a:endParaRPr lang="en-US" sz="2400" dirty="0"/>
          </a:p>
          <a:p>
            <a:r>
              <a:rPr lang="en-US" sz="2400" dirty="0"/>
              <a:t>November 15 – Post judging complete</a:t>
            </a:r>
          </a:p>
          <a:p>
            <a:endParaRPr lang="en-US" sz="2400" dirty="0"/>
          </a:p>
          <a:p>
            <a:r>
              <a:rPr lang="en-US" sz="2400" dirty="0"/>
              <a:t>November 20 – Post Participation Due to OMS Dashboard</a:t>
            </a:r>
          </a:p>
          <a:p>
            <a:endParaRPr lang="en-US" sz="2400" dirty="0"/>
          </a:p>
          <a:p>
            <a:r>
              <a:rPr lang="en-US" sz="2400" dirty="0"/>
              <a:t>***Check with District Chairperson’s Due date***</a:t>
            </a:r>
          </a:p>
          <a:p>
            <a:endParaRPr lang="en-US" sz="2400" dirty="0"/>
          </a:p>
          <a:p>
            <a:r>
              <a:rPr lang="en-US" sz="2400" dirty="0"/>
              <a:t>December 15  - District Winners Package due to State Chairperson</a:t>
            </a:r>
          </a:p>
          <a:p>
            <a:r>
              <a:rPr lang="en-US" sz="2400" dirty="0"/>
              <a:t>(Keith Rohloff  100 Brinegar Drive  Springville IN 47462)</a:t>
            </a:r>
          </a:p>
          <a:p>
            <a:endParaRPr lang="en-US" sz="2400" dirty="0"/>
          </a:p>
          <a:p>
            <a:r>
              <a:rPr lang="en-US" sz="2400" dirty="0"/>
              <a:t>January 15 – Department Winner due to National</a:t>
            </a:r>
          </a:p>
          <a:p>
            <a:endParaRPr lang="en-US" sz="2400" dirty="0"/>
          </a:p>
          <a:p>
            <a:r>
              <a:rPr lang="en-US" sz="2400" dirty="0"/>
              <a:t>January 31 – Department report due to National (OMS Dashboard)</a:t>
            </a:r>
          </a:p>
          <a:p>
            <a:endParaRPr lang="en-US" sz="2400" dirty="0"/>
          </a:p>
          <a:p>
            <a:r>
              <a:rPr lang="en-US" sz="2400" dirty="0"/>
              <a:t>March 23</a:t>
            </a:r>
            <a:r>
              <a:rPr lang="en-US" sz="2400" baseline="30000" dirty="0"/>
              <a:t>rd</a:t>
            </a:r>
            <a:r>
              <a:rPr lang="en-US" sz="2400" dirty="0"/>
              <a:t> – State Voice of Democracy Award Banquet Marriott East Indianapolis</a:t>
            </a:r>
          </a:p>
        </p:txBody>
      </p:sp>
    </p:spTree>
    <p:extLst>
      <p:ext uri="{BB962C8B-B14F-4D97-AF65-F5344CB8AC3E}">
        <p14:creationId xmlns:p14="http://schemas.microsoft.com/office/powerpoint/2010/main" val="339078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548" y="502650"/>
            <a:ext cx="11675164" cy="532453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State Awards: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1</a:t>
            </a:r>
            <a:r>
              <a:rPr lang="en-US" sz="2000" baseline="30000" dirty="0">
                <a:latin typeface="Arial" panose="020B0604020202020204" pitchFamily="34" charset="0"/>
                <a:cs typeface="Arial" panose="020B0604020202020204" pitchFamily="34" charset="0"/>
              </a:rPr>
              <a:t>st</a:t>
            </a:r>
            <a:r>
              <a:rPr lang="en-US" sz="2000" dirty="0">
                <a:latin typeface="Arial" panose="020B0604020202020204" pitchFamily="34" charset="0"/>
                <a:cs typeface="Arial" panose="020B0604020202020204" pitchFamily="34" charset="0"/>
              </a:rPr>
              <a:t> Place $5,000.00</a:t>
            </a:r>
          </a:p>
          <a:p>
            <a:r>
              <a:rPr lang="en-US" sz="2000" dirty="0">
                <a:latin typeface="Arial" panose="020B0604020202020204" pitchFamily="34" charset="0"/>
                <a:cs typeface="Arial" panose="020B0604020202020204" pitchFamily="34" charset="0"/>
              </a:rPr>
              <a:t>2</a:t>
            </a:r>
            <a:r>
              <a:rPr lang="en-US" sz="2000" baseline="30000" dirty="0">
                <a:latin typeface="Arial" panose="020B0604020202020204" pitchFamily="34" charset="0"/>
                <a:cs typeface="Arial" panose="020B0604020202020204" pitchFamily="34" charset="0"/>
              </a:rPr>
              <a:t>nd</a:t>
            </a:r>
            <a:r>
              <a:rPr lang="en-US" sz="2000" dirty="0">
                <a:latin typeface="Arial" panose="020B0604020202020204" pitchFamily="34" charset="0"/>
                <a:cs typeface="Arial" panose="020B0604020202020204" pitchFamily="34" charset="0"/>
              </a:rPr>
              <a:t> Place $3,500.00</a:t>
            </a:r>
          </a:p>
          <a:p>
            <a:r>
              <a:rPr lang="en-US" sz="2000" dirty="0">
                <a:latin typeface="Arial" panose="020B0604020202020204" pitchFamily="34" charset="0"/>
                <a:cs typeface="Arial" panose="020B0604020202020204" pitchFamily="34" charset="0"/>
              </a:rPr>
              <a:t>3</a:t>
            </a:r>
            <a:r>
              <a:rPr lang="en-US" sz="2000" baseline="30000" dirty="0">
                <a:latin typeface="Arial" panose="020B0604020202020204" pitchFamily="34" charset="0"/>
                <a:cs typeface="Arial" panose="020B0604020202020204" pitchFamily="34" charset="0"/>
              </a:rPr>
              <a:t>rd</a:t>
            </a:r>
            <a:r>
              <a:rPr lang="en-US" sz="2000" dirty="0">
                <a:latin typeface="Arial" panose="020B0604020202020204" pitchFamily="34" charset="0"/>
                <a:cs typeface="Arial" panose="020B0604020202020204" pitchFamily="34" charset="0"/>
              </a:rPr>
              <a:t> Place $2,500.00</a:t>
            </a:r>
          </a:p>
          <a:p>
            <a:r>
              <a:rPr lang="en-US" sz="2000" dirty="0">
                <a:latin typeface="Arial" panose="020B0604020202020204" pitchFamily="34" charset="0"/>
                <a:cs typeface="Arial" panose="020B0604020202020204" pitchFamily="34" charset="0"/>
              </a:rPr>
              <a:t>4</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 11</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Place $200.00</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All 14 winners (11 District Voice of Democracy and 3 District Patriot’s Pen Winners) will have a room at the Marriott East Indianapolis for the Saturday night banquet.  All 14 winners will need to be at the Marriott East by 10:00 am Saturday morning for transportation to the Indiana War Memorial.  They will receive a tour of the museum and the museum grounds.  There will be a lunch downtown (probably pizza and soft drinks) at the museum.  Bus will return the winners to the Marriott East midafternoon.  Note:  Anyone that would like to attend this function with the winners are welcome, however guest will have to furnish their own transportation and meal.</a:t>
            </a:r>
            <a:endParaRPr lang="en-US" sz="2000" dirty="0"/>
          </a:p>
          <a:p>
            <a:endParaRPr lang="en-US" sz="2000" dirty="0"/>
          </a:p>
          <a:p>
            <a:r>
              <a:rPr lang="en-US" sz="2000" dirty="0"/>
              <a:t>The Department Winner will earn a trip to Washington DC and will compete for the National Awards which range from a minimum $1000 up to $30,000 for first place. </a:t>
            </a:r>
          </a:p>
        </p:txBody>
      </p:sp>
    </p:spTree>
    <p:extLst>
      <p:ext uri="{BB962C8B-B14F-4D97-AF65-F5344CB8AC3E}">
        <p14:creationId xmlns:p14="http://schemas.microsoft.com/office/powerpoint/2010/main" val="397632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1009" y="2928731"/>
            <a:ext cx="6293711" cy="1015663"/>
          </a:xfrm>
          <a:prstGeom prst="rect">
            <a:avLst/>
          </a:prstGeom>
          <a:noFill/>
        </p:spPr>
        <p:txBody>
          <a:bodyPr wrap="none" rtlCol="0">
            <a:spAutoFit/>
          </a:bodyPr>
          <a:lstStyle/>
          <a:p>
            <a:r>
              <a:rPr lang="en-US" sz="6000" dirty="0">
                <a:latin typeface="Arial Black" panose="020B0A04020102020204" pitchFamily="34" charset="0"/>
              </a:rPr>
              <a:t>Questions????</a:t>
            </a:r>
          </a:p>
        </p:txBody>
      </p:sp>
    </p:spTree>
    <p:extLst>
      <p:ext uri="{BB962C8B-B14F-4D97-AF65-F5344CB8AC3E}">
        <p14:creationId xmlns:p14="http://schemas.microsoft.com/office/powerpoint/2010/main" val="2225143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644" y="0"/>
            <a:ext cx="10627112" cy="6858000"/>
          </a:xfrm>
          <a:prstGeom prst="rect">
            <a:avLst/>
          </a:prstGeom>
        </p:spPr>
      </p:pic>
    </p:spTree>
    <p:extLst>
      <p:ext uri="{BB962C8B-B14F-4D97-AF65-F5344CB8AC3E}">
        <p14:creationId xmlns:p14="http://schemas.microsoft.com/office/powerpoint/2010/main" val="832830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802</Words>
  <Application>Microsoft Office PowerPoint</Application>
  <PresentationFormat>Widescreen</PresentationFormat>
  <Paragraphs>73</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Office Theme</vt:lpstr>
      <vt:lpstr>Acrobat Document</vt:lpstr>
      <vt:lpstr> Voice of Democracy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 of Democracy</dc:title>
  <dc:creator>Microsoft account</dc:creator>
  <cp:lastModifiedBy>Adjutant Indiana</cp:lastModifiedBy>
  <cp:revision>10</cp:revision>
  <cp:lastPrinted>2022-08-17T01:20:39Z</cp:lastPrinted>
  <dcterms:created xsi:type="dcterms:W3CDTF">2022-08-17T00:46:32Z</dcterms:created>
  <dcterms:modified xsi:type="dcterms:W3CDTF">2023-08-15T12:26:33Z</dcterms:modified>
</cp:coreProperties>
</file>