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0" r:id="rId11"/>
    <p:sldId id="269" r:id="rId12"/>
    <p:sldId id="268" r:id="rId13"/>
    <p:sldId id="257" r:id="rId14"/>
    <p:sldId id="273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9T15:37:23.2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95,'33'0,"0"1,1-2,0-1,52-10,-45 5,0 3,0 1,0 2,42 4,11 0,-60-2,49 10,-47-6,45 2,110-9,134 3,-203 11,61 1,253-14,-409-1,51-9,22-1,-49 10,73-13,-66 9,1 2,90 6,-40 1,-87-4,-1-1,1-1,-1-1,0-1,28-9,-19 5,109-15,-111 19,0 2,0 1,40 2,-43 1,-5-1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9T15:37:29.0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0,'886'0,"-835"3,1 2,51 11,-55-7,1-2,69 1,1041-10,-620 3,-517-1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9T15:37:43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1,'2538'0,"-2494"2,0 2,59 14,-57-9,89 6,711-14,-390-4,576 3,-1018 0,-1-1,1-1,-1 0,0-1,0 0,0-1,24-11,-22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9T15:37:46.7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54,'0'-1,"1"0,-1 0,0 0,1 1,-1-1,1 0,-1 0,0 0,1 1,0-1,-1 0,1 1,-1-1,1 0,0 1,0-1,-1 1,1-1,0 1,0-1,-1 1,1 0,0-1,0 1,1 0,29-8,-16 4,20-4,-1 2,1 0,0 3,1 1,-1 1,44 6,16-3,3756-2,-3493 24,9 0,2342-25,-2685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5:38:0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4247 76 24575,'-233'1'0,"-598"-25"0,342-2 0,173 13 0,144 2 0,0 9 0,-240 25 0,352-12 0,-95 30 0,64-15 0,63-16 0,1 0 0,0 2 0,-38 22 0,1 0 0,28-15 0,-43 32 0,-13 7 0,47-32 0,1 1 0,2 2 0,-40 36 0,-127 97 0,-47 94 0,222-217 0,1 1 0,3 2 0,1 0 0,-37 76 0,61-103 0,0-1 0,0 1 0,2 0 0,0 0 0,0 0 0,0 23 0,5 99 0,1-53 0,-3-39 0,6 205 0,-1-195 0,2-1 0,22 86 0,5-17 0,74 178 0,-91-268 0,2-1 0,39 51 0,-9-13 0,-14-25 0,1-1 0,2-2 0,66 56 0,-44-42 0,-36-35 0,1-1 0,1-1 0,1-1 0,34 17 0,121 49 0,-73-35 0,60 25 0,3-8 0,334 83 0,281 2 0,623-31 0,-761-98 0,334 7 0,-534-20 0,627 4 0,-271-52 0,-480 12 0,251-33 0,-464 40 0,-2-5 0,0-4 0,208-87 0,-184 56 0,250-120 0,-251 111 0,206-118 0,-300 162 0,-1-3 0,-1-1 0,-2-1 0,0-2 0,-3-2 0,33-42 0,-47 50 0,-2-1 0,-1 0 0,0-2 0,-3 0 0,0 0 0,-2-1 0,-1 0 0,-1-1 0,6-55 0,-6-6 0,-5-1 0,-7-93 0,-1 116 0,-3 1 0,-3 1 0,-3 0 0,-3 0 0,-38-96 0,-10-5 0,-113-206 0,143 317 0,-3 2 0,-3 1 0,-2 2 0,-2 2 0,-2 1 0,-3 3 0,-109-80 0,124 104 0,-1 2 0,-1 1 0,-71-27 0,-125-30 0,230 76 0,-148-40 0,-1 6 0,-1 7 0,-188-10 0,-611 16 0,499 20 0,-390 4 0,588 9 0,-99 2 0,-382-14 0,700-1 0,-49-8 0,49 4 0,-52 0 0,-54 9 0,-158-6 0,161-19 0,102 15-227,1-1-1,0-1 1,1-2-1,0-2 1,-35-17-1,57 23-6598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5:38:13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BF95-0C0D-4749-AC97-C70C3A88B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7176F-991E-4439-8256-76C11AF67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1A96-AA06-4D4B-953D-13E50464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3B05-3B2B-4AF5-9CFF-0C34020A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EB6F4-E107-47E3-AB2E-98F5488F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7A99-2DF2-4F0A-B037-0226224D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20281-C65E-4A99-93C2-091FB3984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26B0-B4F5-4732-82B5-7635CA09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45E9C-3093-4D57-938F-B12B4564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13F6-E428-4FED-B2A6-DA4EC459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8CC8F-5972-4101-A9FE-EC04BB8B2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A4536-5749-4B63-A792-5D94515D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8D74-2FA4-435B-8438-22DBFE19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07BD-EF66-4C58-A31A-76A64DF7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B9C36-6BE6-44EB-B9F0-A4273EC7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3DD0-18E2-4D74-AF4B-027AFA8B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A1164-E8F0-4A1C-A115-D0C179A9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4F57-D9F5-462E-8ABA-B07D6F37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E58E-E084-4936-B0B2-443D6A5E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D34E-4DF2-4E4F-A4DE-275F922C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2E6A-0333-4D22-9450-594D5F5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45F54-FF31-4A02-A8D1-B3456A0A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596C4-DB21-4D1C-BC7C-C293D0F1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53C64-7DF6-4A6E-B9A0-D818381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6195C-3225-4AED-B618-A61C4B9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64AF-7378-4637-B848-2488A2AB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8F73C-4A4C-42D1-BDFA-AC849E6C9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AC2FF-29BE-47A1-9A60-7ACC79384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030E3-C1E5-45D6-B590-D6BCF443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FD74-42B8-45AA-987B-A45EC91F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D2CAB-B31D-4C72-9282-94691A45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A95C-0111-409F-A526-525586FE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BA3FD-95D7-4B24-84E2-8F200C3AC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97553-3C19-413A-8D93-95D5E8737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13D06-2BF0-47D3-8212-25B1E96A7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44587-4557-44FF-90B8-039F84E9A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ABCD9-3292-4F16-9EDC-DC0EA57F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CDC08-004A-4CE6-A7EB-4712F0D0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085DE-1E4F-4313-9235-135C7B4B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5BBE-4CFA-4A4D-9E72-7BF261BD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B2C74-F899-434F-962B-59112CD1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B0EF6-7EDB-4C61-9CAA-C1460EC5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AC9BD-672E-4D73-95CF-2BE0D7C6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A837A-519A-4249-B9D5-543517CD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FC73B-B02F-4A5A-9E38-7DA8DD77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615C-04D7-4416-9FFB-7A15DC5E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9762-AB25-4E67-A1BA-5D3A7E3C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B005-94F6-401F-B3DA-3392FF35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9C410-D770-4C0C-A5E3-9E134964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3079F-877A-464C-89F8-A29C435B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A4B9D-9F06-4077-A1EB-CE37A66A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9EDF3-8083-417E-B5E7-325E3315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B9CF-229A-4297-88C0-7D4A156B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5A847-2572-4F3A-AD55-6739FCBB4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FFF01-5F47-4B78-B813-0DA53AB4C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A442A-BAE6-44E0-9BAF-19440E87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2910A-C608-4930-A9C7-3F666687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13F04-306A-4A8B-AC4A-524705A2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02FAC-8FF8-4517-A021-488737D5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960DC-F26F-450F-8BF5-8CD1C22C5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32CA3-8F90-47C9-B131-906875F35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4058-1EF6-448A-824D-45ECD643EC4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2E532-8672-4A9F-A1E8-BFA6CE39A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1D95-C6D6-4AAA-85DE-2A2331287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0326-960F-4F35-A6F5-0F96F9A4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fworg-cdn.azureedge.net/-/media/VFWSite/Files/Community/Youth-and-Education/Voice-of-Democracy-Entry-Form-Fillable.pdf?v=1&amp;d=20220408T154506Z&amp;la=en" TargetMode="External"/><Relationship Id="rId3" Type="http://schemas.openxmlformats.org/officeDocument/2006/relationships/hyperlink" Target="https://vfworg-cdn.azureedge.net/-/media/VFWSite/Files/MY_VFW/Training-and-Support/Community-Service/Teacher-Entry-Form.pdf?la=en&amp;v=1&amp;d=20220609T220421Z" TargetMode="External"/><Relationship Id="rId7" Type="http://schemas.openxmlformats.org/officeDocument/2006/relationships/hyperlink" Target="https://vfworg-cdn.azureedge.net/-/media/VFWSite/Files/Community/Youth-and-Education/Patriots-Pen-Entry-Form-Fillable.pdf?v=1&amp;d=20220408T154335Z&amp;la=en" TargetMode="External"/><Relationship Id="rId2" Type="http://schemas.openxmlformats.org/officeDocument/2006/relationships/hyperlink" Target="https://vfworg-cdn.azureedge.net/-/media/VFWSite/Files/Community/Youth-and-Education/Teacher-of-the-Year-Rules-and-Eligibility.pdf?la=en&amp;v=1&amp;d=20220614T194825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.gov/doe/students/indiana-academic-standards/englishlanguage-arts/" TargetMode="External"/><Relationship Id="rId5" Type="http://schemas.openxmlformats.org/officeDocument/2006/relationships/hyperlink" Target="https://www.in.gov/doe/educators/purple-star-school-applications/" TargetMode="External"/><Relationship Id="rId4" Type="http://schemas.openxmlformats.org/officeDocument/2006/relationships/hyperlink" Target="https://vfworg-cdn.azureedge.net/-/media/VFWSite/Files/Community/Youth-and-Education/VeteransintheClassroomPamphlet.pdf?la=en&amp;v=1&amp;d=20181101T175401Z" TargetMode="External"/><Relationship Id="rId9" Type="http://schemas.openxmlformats.org/officeDocument/2006/relationships/hyperlink" Target="mailto:bryan3081@ao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vfworg-cdn.azureedge.net/-/media/VFWSite/Files/Community/Youth-and-Education/Voice-of-Democracy-Entry-Form-Fillable.pdf?v=1&amp;d=20220408T154506Z&amp;la=en" TargetMode="External"/><Relationship Id="rId3" Type="http://schemas.openxmlformats.org/officeDocument/2006/relationships/hyperlink" Target="https://vfworg-cdn.azureedge.net/-/media/VFWSite/Files/MY_VFW/Training-and-Support/Community-Service/Teacher-Entry-Form.pdf?la=en&amp;v=1&amp;d=20220609T220421Z" TargetMode="External"/><Relationship Id="rId7" Type="http://schemas.openxmlformats.org/officeDocument/2006/relationships/hyperlink" Target="https://vfworg-cdn.azureedge.net/-/media/VFWSite/Files/Community/Youth-and-Education/Patriots-Pen-Entry-Form-Fillable.pdf?v=1&amp;d=20220408T154335Z&amp;la=en" TargetMode="External"/><Relationship Id="rId2" Type="http://schemas.openxmlformats.org/officeDocument/2006/relationships/hyperlink" Target="https://vfworg-cdn.azureedge.net/-/media/VFWSite/Files/Community/Youth-and-Education/Teacher-of-the-Year-Rules-and-Eligibility.pdf?la=en&amp;v=1&amp;d=20220614T194825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.gov/doe/students/indiana-academic-standards/englishlanguage-arts/" TargetMode="External"/><Relationship Id="rId5" Type="http://schemas.openxmlformats.org/officeDocument/2006/relationships/hyperlink" Target="https://www.in.gov/doe/educators/purple-star-school-applications/" TargetMode="External"/><Relationship Id="rId4" Type="http://schemas.openxmlformats.org/officeDocument/2006/relationships/hyperlink" Target="https://vfworg-cdn.azureedge.net/-/media/VFWSite/Files/Community/Youth-and-Education/VeteransintheClassroomPamphlet.pdf?la=en&amp;v=1&amp;d=20181101T175401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FW Voice of Democracy and Patriots Pen essay contest winners announced">
            <a:extLst>
              <a:ext uri="{FF2B5EF4-FFF2-40B4-BE49-F238E27FC236}">
                <a16:creationId xmlns:a16="http://schemas.microsoft.com/office/drawing/2014/main" id="{BFE14380-E978-4AFF-98E9-C24E3CDC1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r="13515" b="1"/>
          <a:stretch/>
        </p:blipFill>
        <p:spPr bwMode="auto"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2D739-E831-40AD-9505-53A51610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39746"/>
            <a:ext cx="5370576" cy="91111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DEPARTMENT OF INDIANA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SCHOOL OF INSTRUCTION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DF70F-F209-4D58-80BD-9C16C33AC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737" y="1654402"/>
            <a:ext cx="5683102" cy="103855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PATRIOTS PEN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8DE95-AC25-48A5-9356-C40E0A7E67DB}"/>
              </a:ext>
            </a:extLst>
          </p:cNvPr>
          <p:cNvSpPr txBox="1"/>
          <p:nvPr/>
        </p:nvSpPr>
        <p:spPr>
          <a:xfrm>
            <a:off x="6854891" y="2785440"/>
            <a:ext cx="420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61479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1118574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REACHING OUT TO PUBLIC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Discuss VFW Educational Programs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Patriots Pen Essay Contest (grades 6-8)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Voice of Democracy Essay Contest (grades 9-12)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Teacher of the Year Award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Young American Award (K-2 Pledge program)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Flag Education Program (Grade 3-5)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Living History Presentations (Grade 6+)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Ask if they know about IDOE Purple Star School Program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1118574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INDIANA PURPLE STAR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3A646-0059-49FB-AF1A-FD130FF2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47" y="2124694"/>
            <a:ext cx="5605670" cy="381662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4A96F-891B-45B3-9D5A-825A98F1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4" y="1147457"/>
            <a:ext cx="1633646" cy="2520482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78EE913B-F9E3-4F36-9292-ECE2BCA1B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0" y="1921512"/>
            <a:ext cx="3076856" cy="2398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FA9D4B-DA57-41CC-993E-8DADCF204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77" y="4575985"/>
            <a:ext cx="3238500" cy="1438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C280A1-3E29-4DD6-A177-E371EFB667A6}"/>
              </a:ext>
            </a:extLst>
          </p:cNvPr>
          <p:cNvSpPr txBox="1"/>
          <p:nvPr/>
        </p:nvSpPr>
        <p:spPr>
          <a:xfrm>
            <a:off x="1828800" y="6014260"/>
            <a:ext cx="78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https://www.in.gov/doe/educators/purple-star-school-applications/</a:t>
            </a:r>
          </a:p>
        </p:txBody>
      </p:sp>
    </p:spTree>
    <p:extLst>
      <p:ext uri="{BB962C8B-B14F-4D97-AF65-F5344CB8AC3E}">
        <p14:creationId xmlns:p14="http://schemas.microsoft.com/office/powerpoint/2010/main" val="358011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1118574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WHEN SPEAKING TO TEACHERS…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2" y="1825624"/>
            <a:ext cx="11118574" cy="4761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Remind them of the potential for significant cash &amp; scholarships for their students &amp; potential for great school publicity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Recommend this as a Patriot Day assignment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Discuss how this essay satisfies many state standards for middle school writing: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6552B3D-ECAF-42D8-A3DF-8B307218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24462"/>
              </p:ext>
            </p:extLst>
          </p:nvPr>
        </p:nvGraphicFramePr>
        <p:xfrm>
          <a:off x="2736551" y="4219608"/>
          <a:ext cx="551294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514">
                  <a:extLst>
                    <a:ext uri="{9D8B030D-6E8A-4147-A177-3AD203B41FA5}">
                      <a16:colId xmlns:a16="http://schemas.microsoft.com/office/drawing/2014/main" val="2097673345"/>
                    </a:ext>
                  </a:extLst>
                </a:gridCol>
                <a:gridCol w="1755396">
                  <a:extLst>
                    <a:ext uri="{9D8B030D-6E8A-4147-A177-3AD203B41FA5}">
                      <a16:colId xmlns:a16="http://schemas.microsoft.com/office/drawing/2014/main" val="1583213197"/>
                    </a:ext>
                  </a:extLst>
                </a:gridCol>
                <a:gridCol w="2146039">
                  <a:extLst>
                    <a:ext uri="{9D8B030D-6E8A-4147-A177-3AD203B41FA5}">
                      <a16:colId xmlns:a16="http://schemas.microsoft.com/office/drawing/2014/main" val="763179515"/>
                    </a:ext>
                  </a:extLst>
                </a:gridCol>
              </a:tblGrid>
              <a:tr h="35605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788829"/>
                  </a:ext>
                </a:extLst>
              </a:tr>
              <a:tr h="1691261">
                <a:tc>
                  <a:txBody>
                    <a:bodyPr/>
                    <a:lstStyle/>
                    <a:p>
                      <a:r>
                        <a:rPr lang="en-US" dirty="0"/>
                        <a:t>6.W.3.2</a:t>
                      </a:r>
                    </a:p>
                    <a:p>
                      <a:r>
                        <a:rPr lang="en-US" dirty="0"/>
                        <a:t>6.W.4</a:t>
                      </a:r>
                    </a:p>
                    <a:p>
                      <a:r>
                        <a:rPr lang="en-US" dirty="0"/>
                        <a:t>6.W.5</a:t>
                      </a:r>
                    </a:p>
                    <a:p>
                      <a:r>
                        <a:rPr lang="en-US" dirty="0"/>
                        <a:t>6.W.6.11</a:t>
                      </a:r>
                    </a:p>
                    <a:p>
                      <a:r>
                        <a:rPr lang="en-US" dirty="0"/>
                        <a:t>6.W.6.2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7.W.3.2</a:t>
                      </a:r>
                    </a:p>
                    <a:p>
                      <a:r>
                        <a:rPr lang="en-US" dirty="0"/>
                        <a:t>7.W.4</a:t>
                      </a:r>
                    </a:p>
                    <a:p>
                      <a:r>
                        <a:rPr lang="en-US" dirty="0"/>
                        <a:t>7.W.5</a:t>
                      </a:r>
                    </a:p>
                    <a:p>
                      <a:r>
                        <a:rPr lang="en-US" dirty="0"/>
                        <a:t>7.W.6.1</a:t>
                      </a:r>
                    </a:p>
                    <a:p>
                      <a:r>
                        <a:rPr lang="en-US" dirty="0"/>
                        <a:t>7.W.6.2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8.W.1</a:t>
                      </a:r>
                    </a:p>
                    <a:p>
                      <a:r>
                        <a:rPr lang="en-US" dirty="0"/>
                        <a:t>8.W.3.2</a:t>
                      </a:r>
                    </a:p>
                    <a:p>
                      <a:r>
                        <a:rPr lang="en-US" dirty="0"/>
                        <a:t>8.W.4</a:t>
                      </a:r>
                    </a:p>
                    <a:p>
                      <a:r>
                        <a:rPr lang="en-US" dirty="0"/>
                        <a:t>8.W.5</a:t>
                      </a:r>
                    </a:p>
                    <a:p>
                      <a:r>
                        <a:rPr lang="en-US" dirty="0"/>
                        <a:t>8.W.6.1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733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74D2C68-7C07-4517-898F-C6123BD91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330" y="4350484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50E1-6D2E-43BA-9479-E2223265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85" y="387461"/>
            <a:ext cx="3696478" cy="1325563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80EDE-0CC4-4581-9769-4939D91A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56419"/>
            <a:ext cx="5749212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Teacher of the Year Criteria</a:t>
            </a:r>
            <a:endParaRPr lang="en-US" dirty="0"/>
          </a:p>
          <a:p>
            <a:r>
              <a:rPr lang="en-US" dirty="0">
                <a:hlinkClick r:id="rId3"/>
              </a:rPr>
              <a:t>Teacher of the Year Entry Form</a:t>
            </a:r>
            <a:endParaRPr lang="en-US" dirty="0"/>
          </a:p>
          <a:p>
            <a:r>
              <a:rPr lang="en-US" dirty="0">
                <a:hlinkClick r:id="rId4"/>
              </a:rPr>
              <a:t>Veterans in the Classroom Pamphlet</a:t>
            </a:r>
            <a:endParaRPr lang="en-US" dirty="0"/>
          </a:p>
          <a:p>
            <a:r>
              <a:rPr lang="en-US" dirty="0">
                <a:hlinkClick r:id="rId5"/>
              </a:rPr>
              <a:t>IDOE Purple Star School Application</a:t>
            </a:r>
            <a:endParaRPr lang="en-US" dirty="0"/>
          </a:p>
          <a:p>
            <a:r>
              <a:rPr lang="en-US" dirty="0">
                <a:hlinkClick r:id="rId6"/>
              </a:rPr>
              <a:t>IDOE English/Language Arts Standards</a:t>
            </a:r>
            <a:endParaRPr lang="en-US" dirty="0"/>
          </a:p>
          <a:p>
            <a:r>
              <a:rPr lang="en-US" dirty="0">
                <a:hlinkClick r:id="rId7"/>
              </a:rPr>
              <a:t>2022-2023 Patriot Pen Entry Form</a:t>
            </a:r>
            <a:endParaRPr lang="en-US" dirty="0"/>
          </a:p>
          <a:p>
            <a:r>
              <a:rPr lang="en-US" dirty="0">
                <a:hlinkClick r:id="rId8"/>
              </a:rPr>
              <a:t>2022-2023 Voice of Democracy Entry Form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5432-A780-499F-8793-CC6ADA953379}"/>
              </a:ext>
            </a:extLst>
          </p:cNvPr>
          <p:cNvSpPr txBox="1"/>
          <p:nvPr/>
        </p:nvSpPr>
        <p:spPr>
          <a:xfrm>
            <a:off x="595604" y="2116818"/>
            <a:ext cx="4722845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BRYAN LINEBERRY</a:t>
            </a:r>
            <a:br>
              <a:rPr lang="en-US" sz="2800" b="1" dirty="0"/>
            </a:br>
            <a:r>
              <a:rPr lang="en-US" sz="2800" b="1" dirty="0"/>
              <a:t>PATRIOT PEN COORDINATOR</a:t>
            </a:r>
            <a:br>
              <a:rPr lang="en-US" sz="2800" b="1" dirty="0"/>
            </a:br>
            <a:r>
              <a:rPr lang="en-US" sz="2800" b="1" dirty="0"/>
              <a:t>DEPARTMENT OF INDIANA</a:t>
            </a:r>
            <a:br>
              <a:rPr lang="en-US" sz="2800" b="1" dirty="0"/>
            </a:br>
            <a:r>
              <a:rPr lang="en-US" sz="2800" b="1" dirty="0">
                <a:hlinkClick r:id="rId9"/>
              </a:rPr>
              <a:t>bryan3081@aol.com</a:t>
            </a:r>
            <a:endParaRPr lang="en-US" sz="2800" b="1" dirty="0"/>
          </a:p>
          <a:p>
            <a:r>
              <a:rPr lang="en-US" sz="2800" b="1" dirty="0"/>
              <a:t>260-415-7582</a:t>
            </a:r>
          </a:p>
        </p:txBody>
      </p:sp>
    </p:spTree>
    <p:extLst>
      <p:ext uri="{BB962C8B-B14F-4D97-AF65-F5344CB8AC3E}">
        <p14:creationId xmlns:p14="http://schemas.microsoft.com/office/powerpoint/2010/main" val="372464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FW Voice of Democracy and Patriots Pen essay contest winners announced">
            <a:extLst>
              <a:ext uri="{FF2B5EF4-FFF2-40B4-BE49-F238E27FC236}">
                <a16:creationId xmlns:a16="http://schemas.microsoft.com/office/drawing/2014/main" id="{BFE14380-E978-4AFF-98E9-C24E3CDC1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r="13515" b="1"/>
          <a:stretch/>
        </p:blipFill>
        <p:spPr bwMode="auto"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2D739-E831-40AD-9505-53A51610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366" y="4410636"/>
            <a:ext cx="5370576" cy="91111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DEPARTMENT OF INDIANA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SCHOOL OF INSTRUCTION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DF70F-F209-4D58-80BD-9C16C33AC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840" y="3118549"/>
            <a:ext cx="5683102" cy="103855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SMART/MAHER CITIZENSHIP EDUCATION TEACHER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247F1-6FBC-4A23-BE54-4185A0871AE5}"/>
              </a:ext>
            </a:extLst>
          </p:cNvPr>
          <p:cNvSpPr txBox="1"/>
          <p:nvPr/>
        </p:nvSpPr>
        <p:spPr>
          <a:xfrm>
            <a:off x="7058227" y="4056201"/>
            <a:ext cx="420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91746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1118574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WHAT IS THE TEACHER OF THE YEAR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84" y="219709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Each year the VFW selects an elementary, middle, and high school teacher to participate in the Smart/Maher VFW National Citizenship Education Teacher Program. </a:t>
            </a:r>
          </a:p>
          <a:p>
            <a:pPr marL="0" indent="0">
              <a:buNone/>
            </a:pPr>
            <a:r>
              <a:rPr lang="en-US" dirty="0"/>
              <a:t>Eligible candidates…</a:t>
            </a:r>
          </a:p>
          <a:p>
            <a:r>
              <a:rPr lang="en-US" dirty="0"/>
              <a:t>Promote civic responsibility</a:t>
            </a:r>
          </a:p>
          <a:p>
            <a:r>
              <a:rPr lang="en-US" dirty="0"/>
              <a:t>Promote flag etiquette</a:t>
            </a:r>
          </a:p>
          <a:p>
            <a:r>
              <a:rPr lang="en-US" dirty="0"/>
              <a:t>Promote patriotism</a:t>
            </a:r>
          </a:p>
          <a:p>
            <a:r>
              <a:rPr lang="en-US" dirty="0"/>
              <a:t>Invites veterans into their classroom</a:t>
            </a:r>
          </a:p>
          <a:p>
            <a:r>
              <a:rPr lang="en-US" dirty="0"/>
              <a:t>Fosters democratic values in their classrooms. </a:t>
            </a:r>
          </a:p>
          <a:p>
            <a:r>
              <a:rPr lang="en-US" dirty="0"/>
              <a:t>Are currently licensed teachers in grades K-12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ADDBC-7843-4FB3-B593-134A931C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74" y="5176"/>
            <a:ext cx="7474226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REQUIRED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Nominations may be submitted by themselves, fellow teachers, supervisors, family members, or other interested individuals. 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One page resume as a minimum or up to five pages as a maximum of documentation of their teaching experience such as…</a:t>
            </a:r>
          </a:p>
          <a:p>
            <a:pPr lvl="1"/>
            <a:r>
              <a:rPr lang="en-US" dirty="0"/>
              <a:t>References</a:t>
            </a:r>
          </a:p>
          <a:p>
            <a:pPr lvl="1"/>
            <a:r>
              <a:rPr lang="en-US" dirty="0"/>
              <a:t>News articles</a:t>
            </a:r>
          </a:p>
          <a:p>
            <a:r>
              <a:rPr lang="en-US" dirty="0"/>
              <a:t>Head-and-shoulder photo of themselves</a:t>
            </a:r>
          </a:p>
          <a:p>
            <a:pPr marL="0" indent="0" algn="ctr">
              <a:buNone/>
            </a:pPr>
            <a:endParaRPr lang="en-US" sz="20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276C4-13C5-4843-ABE1-55A25D7A4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74" y="5176"/>
            <a:ext cx="7474226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NATIONAL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5" y="2006600"/>
            <a:ext cx="5511856" cy="417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b="1" dirty="0"/>
              <a:t>1</a:t>
            </a:r>
            <a:r>
              <a:rPr lang="en-US" sz="5200" b="1" baseline="30000" dirty="0"/>
              <a:t>st</a:t>
            </a:r>
            <a:r>
              <a:rPr lang="en-US" sz="5200" b="1" dirty="0"/>
              <a:t> Place	</a:t>
            </a:r>
            <a:r>
              <a:rPr lang="en-US" sz="5200" b="1" i="1" dirty="0">
                <a:solidFill>
                  <a:srgbClr val="FF0000"/>
                </a:solidFill>
              </a:rPr>
              <a:t>$1,000</a:t>
            </a:r>
            <a:endParaRPr lang="en-US" sz="5200" b="1" dirty="0"/>
          </a:p>
          <a:p>
            <a:pPr marL="0" indent="0">
              <a:buNone/>
            </a:pPr>
            <a:endParaRPr lang="en-US" sz="7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National winners earn $1,000 cash and $1,000 for their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970DB-BFA9-42DD-A02C-109F3AAE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56" y="-4665"/>
            <a:ext cx="7474344" cy="67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28CDD-6239-447A-9019-44DBF028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20" y="1646997"/>
            <a:ext cx="5341021" cy="2862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1E991-BB5A-48B8-A610-542B8FF7B421}"/>
              </a:ext>
            </a:extLst>
          </p:cNvPr>
          <p:cNvSpPr txBox="1"/>
          <p:nvPr/>
        </p:nvSpPr>
        <p:spPr>
          <a:xfrm>
            <a:off x="7373230" y="4091781"/>
            <a:ext cx="329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www.vfwstore.org</a:t>
            </a:r>
          </a:p>
        </p:txBody>
      </p:sp>
    </p:spTree>
    <p:extLst>
      <p:ext uri="{BB962C8B-B14F-4D97-AF65-F5344CB8AC3E}">
        <p14:creationId xmlns:p14="http://schemas.microsoft.com/office/powerpoint/2010/main" val="41815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JUDGING </a:t>
            </a:r>
            <a:br>
              <a:rPr lang="en-US" b="1" dirty="0">
                <a:latin typeface="Arial Rounded MT Bold" panose="020F0704030504030204" pitchFamily="34" charset="0"/>
              </a:rPr>
            </a:br>
            <a:r>
              <a:rPr lang="en-US" b="1" dirty="0">
                <a:latin typeface="Arial Rounded MT Bold" panose="020F0704030504030204" pitchFamily="34" charset="0"/>
              </a:rPr>
              <a:t>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38561-983F-4497-8331-5D08F516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56" y="0"/>
            <a:ext cx="7474344" cy="67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1E157-44E2-426C-9F5E-359BABED4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64" y="1068456"/>
            <a:ext cx="4108113" cy="52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9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SUBMISSION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65" y="2434439"/>
            <a:ext cx="10887269" cy="326888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THE POST 				</a:t>
            </a:r>
            <a:r>
              <a:rPr lang="en-US" sz="4400" b="1" i="1" dirty="0">
                <a:solidFill>
                  <a:srgbClr val="FF0000"/>
                </a:solidFill>
              </a:rPr>
              <a:t>October 31</a:t>
            </a:r>
          </a:p>
          <a:p>
            <a:pPr marL="0" indent="0">
              <a:buNone/>
            </a:pPr>
            <a:endParaRPr lang="en-US" sz="13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THE DISTRICT			</a:t>
            </a:r>
            <a:r>
              <a:rPr lang="en-US" sz="4400" b="1" i="1" dirty="0">
                <a:solidFill>
                  <a:srgbClr val="FF0000"/>
                </a:solidFill>
              </a:rPr>
              <a:t>November 15</a:t>
            </a:r>
          </a:p>
          <a:p>
            <a:pPr marL="0" indent="0">
              <a:buNone/>
            </a:pPr>
            <a:endParaRPr lang="en-US" sz="13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THE DEPARTMENT		</a:t>
            </a:r>
            <a:r>
              <a:rPr lang="en-US" sz="4400" b="1" i="1" dirty="0">
                <a:solidFill>
                  <a:srgbClr val="FF0000"/>
                </a:solidFill>
              </a:rPr>
              <a:t>January 1</a:t>
            </a:r>
          </a:p>
          <a:p>
            <a:pPr marL="0" indent="0">
              <a:buNone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NATIONAL 				</a:t>
            </a:r>
            <a:r>
              <a:rPr lang="en-US" sz="4400" b="1" i="1" dirty="0">
                <a:solidFill>
                  <a:srgbClr val="FF0000"/>
                </a:solidFill>
              </a:rPr>
              <a:t>February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4F211-D904-4FAE-ACAE-BEF4F300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56" y="4322"/>
            <a:ext cx="747434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1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WHAT IS THE PATRIOT 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National, VFW-sponsored youth essay competition for 6</a:t>
            </a:r>
            <a:r>
              <a:rPr lang="en-US" baseline="30000" dirty="0"/>
              <a:t>th</a:t>
            </a:r>
            <a:r>
              <a:rPr lang="en-US" dirty="0"/>
              <a:t>,7</a:t>
            </a:r>
            <a:r>
              <a:rPr lang="en-US" baseline="30000" dirty="0"/>
              <a:t>th</a:t>
            </a:r>
            <a:r>
              <a:rPr lang="en-US" dirty="0"/>
              <a:t>, and 8</a:t>
            </a:r>
            <a:r>
              <a:rPr lang="en-US" baseline="30000" dirty="0"/>
              <a:t>th</a:t>
            </a:r>
            <a:r>
              <a:rPr lang="en-US" dirty="0"/>
              <a:t> graders. </a:t>
            </a:r>
          </a:p>
          <a:p>
            <a:r>
              <a:rPr lang="en-US" dirty="0"/>
              <a:t>Students have an opportunity to write an essay expressing their views on an annual patriotic theme in 300-400 words. </a:t>
            </a:r>
          </a:p>
          <a:p>
            <a:r>
              <a:rPr lang="en-US" dirty="0"/>
              <a:t>Awards at the post, district, department, and national levels total over $1.2 million each year.</a:t>
            </a:r>
          </a:p>
          <a:p>
            <a:r>
              <a:rPr lang="en-US" dirty="0"/>
              <a:t>2022-2023 Theme: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4400" b="1" i="1" dirty="0"/>
              <a:t>“My Pledge to Our Veterans”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50E1-6D2E-43BA-9479-E2223265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85" y="387461"/>
            <a:ext cx="3696478" cy="1325563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80EDE-0CC4-4581-9769-4939D91A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56419"/>
            <a:ext cx="5749212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Teacher of the Year Criteria</a:t>
            </a:r>
            <a:endParaRPr lang="en-US" dirty="0"/>
          </a:p>
          <a:p>
            <a:r>
              <a:rPr lang="en-US" dirty="0">
                <a:hlinkClick r:id="rId3"/>
              </a:rPr>
              <a:t>Teacher of the Year Entry Form</a:t>
            </a:r>
            <a:endParaRPr lang="en-US" dirty="0"/>
          </a:p>
          <a:p>
            <a:r>
              <a:rPr lang="en-US" dirty="0">
                <a:hlinkClick r:id="rId4"/>
              </a:rPr>
              <a:t>Veterans in the Classroom Pamphlet</a:t>
            </a:r>
            <a:endParaRPr lang="en-US" dirty="0"/>
          </a:p>
          <a:p>
            <a:r>
              <a:rPr lang="en-US" dirty="0">
                <a:hlinkClick r:id="rId5"/>
              </a:rPr>
              <a:t>IDOE Purple Star School Application</a:t>
            </a:r>
            <a:endParaRPr lang="en-US" dirty="0"/>
          </a:p>
          <a:p>
            <a:r>
              <a:rPr lang="en-US" dirty="0">
                <a:hlinkClick r:id="rId6"/>
              </a:rPr>
              <a:t>IDOE English/Language Arts Standards</a:t>
            </a:r>
            <a:endParaRPr lang="en-US" dirty="0"/>
          </a:p>
          <a:p>
            <a:r>
              <a:rPr lang="en-US" dirty="0">
                <a:hlinkClick r:id="rId7"/>
              </a:rPr>
              <a:t>2022-2023 Patriot Pen Entry Form</a:t>
            </a:r>
            <a:endParaRPr lang="en-US" dirty="0"/>
          </a:p>
          <a:p>
            <a:r>
              <a:rPr lang="en-US" dirty="0">
                <a:hlinkClick r:id="rId8"/>
              </a:rPr>
              <a:t>2022-2023 Voice of Democracy Entry Form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5432-A780-499F-8793-CC6ADA953379}"/>
              </a:ext>
            </a:extLst>
          </p:cNvPr>
          <p:cNvSpPr txBox="1"/>
          <p:nvPr/>
        </p:nvSpPr>
        <p:spPr>
          <a:xfrm>
            <a:off x="595604" y="2116818"/>
            <a:ext cx="4722845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BILL CLARK</a:t>
            </a:r>
            <a:br>
              <a:rPr lang="en-US" sz="2800" b="1" dirty="0"/>
            </a:br>
            <a:r>
              <a:rPr lang="en-US" sz="2800" b="1" dirty="0"/>
              <a:t>TEACH OF THE YEAR COORDINATOR</a:t>
            </a:r>
            <a:br>
              <a:rPr lang="en-US" sz="2800" b="1" dirty="0"/>
            </a:br>
            <a:r>
              <a:rPr lang="en-US" sz="2800" b="1" dirty="0"/>
              <a:t>DEPARTMENT OF INDIANA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086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ESSAY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Essays must be original</a:t>
            </a:r>
          </a:p>
          <a:p>
            <a:r>
              <a:rPr lang="en-US" dirty="0"/>
              <a:t>300-400 words (every word is counted except title/footnotes)</a:t>
            </a:r>
          </a:p>
          <a:p>
            <a:r>
              <a:rPr lang="en-US" dirty="0"/>
              <a:t>No identifying information in essay (name, school, city, </a:t>
            </a:r>
            <a:r>
              <a:rPr lang="en-US" dirty="0" err="1"/>
              <a:t>race,etc</a:t>
            </a:r>
            <a:r>
              <a:rPr lang="en-US" dirty="0"/>
              <a:t>)</a:t>
            </a:r>
          </a:p>
          <a:p>
            <a:r>
              <a:rPr lang="en-US" dirty="0"/>
              <a:t>Poetry is not excepted</a:t>
            </a:r>
          </a:p>
          <a:p>
            <a:r>
              <a:rPr lang="en-US" dirty="0"/>
              <a:t>Quotations should be used sparingly</a:t>
            </a:r>
          </a:p>
          <a:p>
            <a:r>
              <a:rPr lang="en-US" dirty="0"/>
              <a:t>Submitted to a participating post by midnight October 31. </a:t>
            </a:r>
          </a:p>
          <a:p>
            <a:pPr marL="0" indent="0" algn="ctr">
              <a:buNone/>
            </a:pPr>
            <a:endParaRPr lang="en-US" sz="2000" b="1" i="1" dirty="0"/>
          </a:p>
          <a:p>
            <a:pPr marL="0" indent="0" algn="ctr">
              <a:buNone/>
            </a:pPr>
            <a:r>
              <a:rPr lang="en-US" sz="4400" b="1" i="1" dirty="0"/>
              <a:t>“My Pledge to Our Veterans”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JUDING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Essays will be selected at the post, district, and state level based on the following criteria: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Knowledge of theme is worth 30 points</a:t>
            </a:r>
          </a:p>
          <a:p>
            <a:pPr lvl="1"/>
            <a:r>
              <a:rPr lang="en-US" dirty="0"/>
              <a:t>Show a thorough knowledge of the theme in your work. </a:t>
            </a:r>
          </a:p>
          <a:p>
            <a:r>
              <a:rPr lang="en-US" dirty="0"/>
              <a:t>Theme development is worth 35 points</a:t>
            </a:r>
          </a:p>
          <a:p>
            <a:pPr lvl="1"/>
            <a:r>
              <a:rPr lang="en-US" dirty="0"/>
              <a:t>Answer all relevant facts about the theme (who, what, when, where, &amp; why)</a:t>
            </a:r>
          </a:p>
          <a:p>
            <a:r>
              <a:rPr lang="en-US" dirty="0"/>
              <a:t>Clarity of ideas is worth 35 points</a:t>
            </a:r>
          </a:p>
          <a:p>
            <a:pPr lvl="1"/>
            <a:r>
              <a:rPr lang="en-US" dirty="0"/>
              <a:t>Leave reader with clear understanding of your explanation.</a:t>
            </a:r>
          </a:p>
          <a:p>
            <a:pPr marL="0" indent="0" algn="ctr">
              <a:buNone/>
            </a:pPr>
            <a:endParaRPr lang="en-US" sz="2000" b="1" i="1" dirty="0"/>
          </a:p>
          <a:p>
            <a:pPr marL="0" indent="0" algn="ctr">
              <a:buNone/>
            </a:pPr>
            <a:r>
              <a:rPr lang="en-US" sz="4400" b="1" i="1" dirty="0"/>
              <a:t>“My Pledge to Our Veterans”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6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SUBMISSION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65" y="2434439"/>
            <a:ext cx="10887269" cy="326888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THE POST 				</a:t>
            </a:r>
            <a:r>
              <a:rPr lang="en-US" sz="4400" b="1" i="1" dirty="0">
                <a:solidFill>
                  <a:srgbClr val="FF0000"/>
                </a:solidFill>
              </a:rPr>
              <a:t>October 31</a:t>
            </a:r>
          </a:p>
          <a:p>
            <a:pPr marL="0" indent="0">
              <a:buNone/>
            </a:pPr>
            <a:endParaRPr lang="en-US" sz="13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THE DISTRICT			</a:t>
            </a:r>
            <a:r>
              <a:rPr lang="en-US" sz="4400" b="1" i="1" dirty="0">
                <a:solidFill>
                  <a:srgbClr val="FF0000"/>
                </a:solidFill>
              </a:rPr>
              <a:t>November 15</a:t>
            </a:r>
          </a:p>
          <a:p>
            <a:pPr marL="0" indent="0">
              <a:buNone/>
            </a:pPr>
            <a:endParaRPr lang="en-US" sz="13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THE DEPARTMENT		</a:t>
            </a:r>
            <a:r>
              <a:rPr lang="en-US" sz="4400" b="1" i="1" dirty="0">
                <a:solidFill>
                  <a:srgbClr val="FF0000"/>
                </a:solidFill>
              </a:rPr>
              <a:t>December 15</a:t>
            </a:r>
          </a:p>
          <a:p>
            <a:pPr marL="0" indent="0">
              <a:buNone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TO NATIONAL 				</a:t>
            </a:r>
            <a:r>
              <a:rPr lang="en-US" sz="4400" b="1" i="1" dirty="0">
                <a:solidFill>
                  <a:srgbClr val="FF0000"/>
                </a:solidFill>
              </a:rPr>
              <a:t>January 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380136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SUBMISSION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66" y="1745343"/>
            <a:ext cx="3889422" cy="391551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dirty="0"/>
              <a:t>Submissions MUST have a </a:t>
            </a:r>
            <a:r>
              <a:rPr lang="en-US" sz="4400" b="1" u="sng" dirty="0"/>
              <a:t>completed</a:t>
            </a:r>
            <a:r>
              <a:rPr lang="en-US" sz="4400" b="1" dirty="0"/>
              <a:t> entry 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Parent signatures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Post Commander Signature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Auxiliary President Signature?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District Chairman's Signature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Student Signature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/>
              <a:t>A “head &amp; shoulder” picture is </a:t>
            </a:r>
            <a:r>
              <a:rPr lang="en-US" sz="4400" b="1" i="1" dirty="0">
                <a:solidFill>
                  <a:srgbClr val="FF0000"/>
                </a:solidFill>
              </a:rPr>
              <a:t>REQUIRED </a:t>
            </a:r>
            <a:r>
              <a:rPr lang="en-US" sz="4400" b="1" i="1" dirty="0"/>
              <a:t>for District winners.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/>
              <a:t>Submissions to Department may be scanned/emailed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49BC6-882F-4C62-A91D-0DB6B4D3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872" y="1396356"/>
            <a:ext cx="7563678" cy="53571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678523-0A36-46E1-85EB-B33260D725DD}"/>
                  </a:ext>
                </a:extLst>
              </p14:cNvPr>
              <p14:cNvContentPartPr/>
              <p14:nvPr/>
            </p14:nvContentPartPr>
            <p14:xfrm>
              <a:off x="8069800" y="5569507"/>
              <a:ext cx="1198800" cy="43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678523-0A36-46E1-85EB-B33260D725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16160" y="5461507"/>
                <a:ext cx="13064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0A51EA-9176-4B2D-8A03-08657FEB5560}"/>
                  </a:ext>
                </a:extLst>
              </p14:cNvPr>
              <p14:cNvContentPartPr/>
              <p14:nvPr/>
            </p14:nvContentPartPr>
            <p14:xfrm>
              <a:off x="4328680" y="5511187"/>
              <a:ext cx="1090080" cy="1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0A51EA-9176-4B2D-8A03-08657FEB55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4680" y="5403187"/>
                <a:ext cx="11977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833021-0CC9-4ADC-84CF-D0DD80F98B66}"/>
                  </a:ext>
                </a:extLst>
              </p14:cNvPr>
              <p14:cNvContentPartPr/>
              <p14:nvPr/>
            </p14:nvContentPartPr>
            <p14:xfrm>
              <a:off x="8061880" y="2323387"/>
              <a:ext cx="1940400" cy="18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833021-0CC9-4ADC-84CF-D0DD80F98B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7880" y="2215747"/>
                <a:ext cx="2048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9D0AA3-52EE-43FA-9BCE-973871457DE1}"/>
                  </a:ext>
                </a:extLst>
              </p14:cNvPr>
              <p14:cNvContentPartPr/>
              <p14:nvPr/>
            </p14:nvContentPartPr>
            <p14:xfrm>
              <a:off x="8103640" y="2606347"/>
              <a:ext cx="2792520" cy="2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9D0AA3-52EE-43FA-9BCE-973871457D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9640" y="2498347"/>
                <a:ext cx="29001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1ABDB9-92A7-465E-B32F-C0558A4EF5B3}"/>
                  </a:ext>
                </a:extLst>
              </p14:cNvPr>
              <p14:cNvContentPartPr/>
              <p14:nvPr/>
            </p14:nvContentPartPr>
            <p14:xfrm>
              <a:off x="7992400" y="3370267"/>
              <a:ext cx="3971880" cy="1395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1ABDB9-92A7-465E-B32F-C0558A4EF5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83760" y="3361627"/>
                <a:ext cx="3989520" cy="14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99EF6A-5802-4D79-A398-549ECB4DF000}"/>
                  </a:ext>
                </a:extLst>
              </p14:cNvPr>
              <p14:cNvContentPartPr/>
              <p14:nvPr/>
            </p14:nvContentPartPr>
            <p14:xfrm>
              <a:off x="1123960" y="3975787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99EF6A-5802-4D79-A398-549ECB4DF0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5320" y="39671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404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DEPARTMENT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5" y="2006600"/>
            <a:ext cx="5511856" cy="41703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200" b="1" dirty="0"/>
              <a:t>1</a:t>
            </a:r>
            <a:r>
              <a:rPr lang="en-US" sz="5200" b="1" baseline="30000" dirty="0"/>
              <a:t>st</a:t>
            </a:r>
            <a:r>
              <a:rPr lang="en-US" sz="5200" b="1" dirty="0"/>
              <a:t> Place		</a:t>
            </a:r>
            <a:r>
              <a:rPr lang="en-US" sz="5200" b="1" i="1" dirty="0">
                <a:solidFill>
                  <a:srgbClr val="FF0000"/>
                </a:solidFill>
              </a:rPr>
              <a:t>$1,000</a:t>
            </a:r>
            <a:endParaRPr lang="en-US" sz="5200" b="1" dirty="0"/>
          </a:p>
          <a:p>
            <a:pPr marL="0" indent="0" algn="ctr">
              <a:buNone/>
            </a:pPr>
            <a:r>
              <a:rPr lang="en-US" sz="5200" b="1" dirty="0"/>
              <a:t>2</a:t>
            </a:r>
            <a:r>
              <a:rPr lang="en-US" sz="5200" b="1" baseline="30000" dirty="0"/>
              <a:t>nd</a:t>
            </a:r>
            <a:r>
              <a:rPr lang="en-US" sz="5200" b="1" dirty="0"/>
              <a:t> Place		</a:t>
            </a:r>
            <a:r>
              <a:rPr lang="en-US" sz="5200" b="1" i="1" dirty="0">
                <a:solidFill>
                  <a:srgbClr val="FF0000"/>
                </a:solidFill>
              </a:rPr>
              <a:t>$500.00</a:t>
            </a:r>
            <a:endParaRPr lang="en-US" sz="5200" b="1" dirty="0"/>
          </a:p>
          <a:p>
            <a:pPr marL="0" indent="0" algn="ctr">
              <a:buNone/>
            </a:pPr>
            <a:r>
              <a:rPr lang="en-US" sz="5200" b="1" dirty="0"/>
              <a:t>3</a:t>
            </a:r>
            <a:r>
              <a:rPr lang="en-US" sz="5200" b="1" baseline="30000" dirty="0"/>
              <a:t>rd</a:t>
            </a:r>
            <a:r>
              <a:rPr lang="en-US" sz="5200" b="1" dirty="0"/>
              <a:t> Place		</a:t>
            </a:r>
            <a:r>
              <a:rPr lang="en-US" sz="5200" b="1" i="1" dirty="0">
                <a:solidFill>
                  <a:srgbClr val="FF0000"/>
                </a:solidFill>
              </a:rPr>
              <a:t>$300.00</a:t>
            </a:r>
          </a:p>
          <a:p>
            <a:pPr marL="0" indent="0">
              <a:buNone/>
            </a:pPr>
            <a:endParaRPr lang="en-US" sz="31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All District Winners will be invited to the Spring Conference, hotel overnight, tour of Indiana War Memorial &amp; lunch downtown.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4C0D1-65D6-4E2B-8653-F19C1D913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37" y="2006600"/>
            <a:ext cx="5702116" cy="3889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1E991-BB5A-48B8-A610-542B8FF7B421}"/>
              </a:ext>
            </a:extLst>
          </p:cNvPr>
          <p:cNvSpPr txBox="1"/>
          <p:nvPr/>
        </p:nvSpPr>
        <p:spPr>
          <a:xfrm>
            <a:off x="7560642" y="5484414"/>
            <a:ext cx="329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www.vfwstore.org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A4A44-B591-438F-BD5F-98F06F2851AD}"/>
              </a:ext>
            </a:extLst>
          </p:cNvPr>
          <p:cNvSpPr txBox="1"/>
          <p:nvPr/>
        </p:nvSpPr>
        <p:spPr>
          <a:xfrm>
            <a:off x="358796" y="6171104"/>
            <a:ext cx="1147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NATIONAL WINNERS SHARE IN $55,000 IN PRIZES &amp; SCHOLARSHIPS (FIRST PLACE: $5,000)</a:t>
            </a:r>
          </a:p>
        </p:txBody>
      </p:sp>
    </p:spTree>
    <p:extLst>
      <p:ext uri="{BB962C8B-B14F-4D97-AF65-F5344CB8AC3E}">
        <p14:creationId xmlns:p14="http://schemas.microsoft.com/office/powerpoint/2010/main" val="27834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RECRUITING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School groups</a:t>
            </a:r>
          </a:p>
          <a:p>
            <a:r>
              <a:rPr lang="en-US" dirty="0"/>
              <a:t>Youth Groups (Boy Scouts, Girl Scouts, American Heritage Girls, Trail Life)</a:t>
            </a:r>
          </a:p>
          <a:p>
            <a:r>
              <a:rPr lang="en-US" dirty="0"/>
              <a:t>Parochial, Charter, &amp; Public Schools</a:t>
            </a:r>
          </a:p>
          <a:p>
            <a:pPr lvl="1"/>
            <a:r>
              <a:rPr lang="en-US" dirty="0"/>
              <a:t>English Teachers</a:t>
            </a:r>
          </a:p>
          <a:p>
            <a:pPr lvl="1"/>
            <a:r>
              <a:rPr lang="en-US" dirty="0"/>
              <a:t>Social Studies Teachers</a:t>
            </a:r>
          </a:p>
          <a:p>
            <a:pPr marL="0" indent="0" algn="ctr">
              <a:buNone/>
            </a:pPr>
            <a:endParaRPr lang="en-US" sz="2000" b="1" i="1" dirty="0"/>
          </a:p>
          <a:p>
            <a:pPr marL="0" indent="0" algn="ctr">
              <a:buNone/>
            </a:pPr>
            <a:r>
              <a:rPr lang="en-US" sz="4400" b="1" i="1" dirty="0"/>
              <a:t>“My Pledge to Our Veterans”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ECBE-6868-4930-B1EB-830F97BC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681037"/>
            <a:ext cx="11118574" cy="1325563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REACHING OUT TO PUBLIC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A5-3471-42DF-A18C-06EA5C4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Make an appointment with school principal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Discuss a partnership with your post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Ask: </a:t>
            </a:r>
          </a:p>
          <a:p>
            <a:pPr marL="457200" lvl="1" indent="0">
              <a:buNone/>
            </a:pPr>
            <a:r>
              <a:rPr lang="en-US" sz="2800" i="1" dirty="0"/>
              <a:t>*What can the VFW your school? </a:t>
            </a:r>
          </a:p>
          <a:p>
            <a:pPr marL="457200" lvl="1" indent="0">
              <a:buNone/>
            </a:pPr>
            <a:r>
              <a:rPr lang="en-US" sz="2800" i="1" dirty="0"/>
              <a:t>*Do you have any do for teachers that we can recognize that promote civic responsibility or patriotism?</a:t>
            </a:r>
          </a:p>
          <a:p>
            <a:pPr marL="457200" lvl="1" indent="0">
              <a:buNone/>
            </a:pPr>
            <a:r>
              <a:rPr lang="en-US" sz="2800" i="1" dirty="0"/>
              <a:t>*Are there any opportunities for veterans to come speak to classes? </a:t>
            </a:r>
          </a:p>
          <a:p>
            <a:pPr marL="457200" lvl="1" indent="0">
              <a:buNone/>
            </a:pPr>
            <a:r>
              <a:rPr lang="en-US" sz="2800" i="1" dirty="0"/>
              <a:t>*May I meet with teachers about participation in VFW Programs?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0B79-D5F7-4C56-981F-8E59A89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26" y="10986"/>
            <a:ext cx="6698974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0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991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Wingdings</vt:lpstr>
      <vt:lpstr>Office Theme</vt:lpstr>
      <vt:lpstr>PATRIOTS PEN </vt:lpstr>
      <vt:lpstr>WHAT IS THE PATRIOT PEN?</vt:lpstr>
      <vt:lpstr>ESSAY REQUIREMENTS</vt:lpstr>
      <vt:lpstr>JUDING CRITERIA</vt:lpstr>
      <vt:lpstr>SUBMISSION DEADLINES</vt:lpstr>
      <vt:lpstr>SUBMISSION REQUIREMENTS</vt:lpstr>
      <vt:lpstr>DEPARTMENT AWARDS</vt:lpstr>
      <vt:lpstr>RECRUITING PARTICIPANTS</vt:lpstr>
      <vt:lpstr>REACHING OUT TO PUBLIC SCHOOLS</vt:lpstr>
      <vt:lpstr>REACHING OUT TO PUBLIC SCHOOLS</vt:lpstr>
      <vt:lpstr>INDIANA PURPLE STAR SCHOOLS</vt:lpstr>
      <vt:lpstr>WHEN SPEAKING TO TEACHERS…</vt:lpstr>
      <vt:lpstr>RESOURCES</vt:lpstr>
      <vt:lpstr>SMART/MAHER CITIZENSHIP EDUCATION TEACHER AWARD</vt:lpstr>
      <vt:lpstr>WHAT IS THE TEACHER OF THE YEAR PROGRAM?</vt:lpstr>
      <vt:lpstr>REQUIRED DOCUMENTATION</vt:lpstr>
      <vt:lpstr>NATIONAL AWARDS</vt:lpstr>
      <vt:lpstr>JUDGING  CRITERIA</vt:lpstr>
      <vt:lpstr>SUBMISSION DEADLINES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PATRIOTS PEN </dc:title>
  <dc:creator>Lineberry, Bryan</dc:creator>
  <cp:lastModifiedBy>Lineberry, Bryan</cp:lastModifiedBy>
  <cp:revision>12</cp:revision>
  <cp:lastPrinted>2022-08-19T19:38:28Z</cp:lastPrinted>
  <dcterms:created xsi:type="dcterms:W3CDTF">2022-08-19T12:36:41Z</dcterms:created>
  <dcterms:modified xsi:type="dcterms:W3CDTF">2022-08-19T19:53:48Z</dcterms:modified>
</cp:coreProperties>
</file>