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34"/>
  </p:notesMasterIdLst>
  <p:sldIdLst>
    <p:sldId id="306" r:id="rId5"/>
    <p:sldId id="307" r:id="rId6"/>
    <p:sldId id="314" r:id="rId7"/>
    <p:sldId id="308" r:id="rId8"/>
    <p:sldId id="329" r:id="rId9"/>
    <p:sldId id="321" r:id="rId10"/>
    <p:sldId id="340" r:id="rId11"/>
    <p:sldId id="322" r:id="rId12"/>
    <p:sldId id="341" r:id="rId13"/>
    <p:sldId id="323" r:id="rId14"/>
    <p:sldId id="309" r:id="rId15"/>
    <p:sldId id="330" r:id="rId16"/>
    <p:sldId id="342" r:id="rId17"/>
    <p:sldId id="328" r:id="rId18"/>
    <p:sldId id="331" r:id="rId19"/>
    <p:sldId id="332" r:id="rId20"/>
    <p:sldId id="326" r:id="rId21"/>
    <p:sldId id="327" r:id="rId22"/>
    <p:sldId id="315" r:id="rId23"/>
    <p:sldId id="320" r:id="rId24"/>
    <p:sldId id="333" r:id="rId25"/>
    <p:sldId id="317" r:id="rId26"/>
    <p:sldId id="318" r:id="rId27"/>
    <p:sldId id="324" r:id="rId28"/>
    <p:sldId id="310" r:id="rId29"/>
    <p:sldId id="325" r:id="rId30"/>
    <p:sldId id="311" r:id="rId31"/>
    <p:sldId id="305"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13731-346E-4BD7-9132-D5DCDC995210}" v="1" dt="2023-10-18T23:21:14.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32" autoAdjust="0"/>
  </p:normalViewPr>
  <p:slideViewPr>
    <p:cSldViewPr snapToGrid="0">
      <p:cViewPr varScale="1">
        <p:scale>
          <a:sx n="78" d="100"/>
          <a:sy n="78" d="100"/>
        </p:scale>
        <p:origin x="878" y="7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60" d="100"/>
          <a:sy n="160" d="100"/>
        </p:scale>
        <p:origin x="2268" y="-4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10/31/2023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psychcentral.com/drugs/prozac" TargetMode="External"/><Relationship Id="rId13" Type="http://schemas.openxmlformats.org/officeDocument/2006/relationships/hyperlink" Target="https://psychcentral.com/drugs/effexor-xr" TargetMode="External"/><Relationship Id="rId18" Type="http://schemas.openxmlformats.org/officeDocument/2006/relationships/hyperlink" Target="https://psychcentral.com/drugs/ativan" TargetMode="External"/><Relationship Id="rId3" Type="http://schemas.openxmlformats.org/officeDocument/2006/relationships/hyperlink" Target="https://psychcentral.com/drugs/zoloft" TargetMode="External"/><Relationship Id="rId21" Type="http://schemas.openxmlformats.org/officeDocument/2006/relationships/hyperlink" Target="https://www.medicalnewstoday.com/articles/323192" TargetMode="External"/><Relationship Id="rId7" Type="http://schemas.openxmlformats.org/officeDocument/2006/relationships/hyperlink" Target="https://www.healthline.com/health/drugs/trazodone-oral-tablet" TargetMode="External"/><Relationship Id="rId12" Type="http://schemas.openxmlformats.org/officeDocument/2006/relationships/hyperlink" Target="https://psychcentral.com/drugs/concerta-side-effects" TargetMode="External"/><Relationship Id="rId17" Type="http://schemas.openxmlformats.org/officeDocument/2006/relationships/hyperlink" Target="https://www.medicalnewstoday.com/articles/quetiapine-oral-tablet" TargetMode="External"/><Relationship Id="rId2" Type="http://schemas.openxmlformats.org/officeDocument/2006/relationships/slide" Target="../slides/slide14.xml"/><Relationship Id="rId16" Type="http://schemas.openxmlformats.org/officeDocument/2006/relationships/hyperlink" Target="https://psychcentral.com/drugs/lamictal" TargetMode="External"/><Relationship Id="rId20" Type="http://schemas.openxmlformats.org/officeDocument/2006/relationships/hyperlink" Target="https://www.medicalnewstoday.com/articles/amitriptyline-oral-tablet" TargetMode="External"/><Relationship Id="rId1" Type="http://schemas.openxmlformats.org/officeDocument/2006/relationships/notesMaster" Target="../notesMasters/notesMaster1.xml"/><Relationship Id="rId6" Type="http://schemas.openxmlformats.org/officeDocument/2006/relationships/hyperlink" Target="https://www.medicalnewstoday.com/articles/326219#_noHeaderPrefixedContent" TargetMode="External"/><Relationship Id="rId11" Type="http://schemas.openxmlformats.org/officeDocument/2006/relationships/hyperlink" Target="https://psychcentral.com/drugs/xanax" TargetMode="External"/><Relationship Id="rId5" Type="http://schemas.openxmlformats.org/officeDocument/2006/relationships/hyperlink" Target="https://psychcentral.com/drugs/wellbutrin" TargetMode="External"/><Relationship Id="rId15" Type="http://schemas.openxmlformats.org/officeDocument/2006/relationships/hyperlink" Target="https://www.medicalnewstoday.com/articles/drugs-buspirone-oral-tablet" TargetMode="External"/><Relationship Id="rId23" Type="http://schemas.openxmlformats.org/officeDocument/2006/relationships/hyperlink" Target="https://psychcentral.com/eating-disorders/binge-eating" TargetMode="External"/><Relationship Id="rId10" Type="http://schemas.openxmlformats.org/officeDocument/2006/relationships/hyperlink" Target="https://psychcentral.com/drugs/celexa-side-effects" TargetMode="External"/><Relationship Id="rId19" Type="http://schemas.openxmlformats.org/officeDocument/2006/relationships/hyperlink" Target="https://www.medicalnewstoday.com/articles/clonidine-for-adhd" TargetMode="External"/><Relationship Id="rId4" Type="http://schemas.openxmlformats.org/officeDocument/2006/relationships/hyperlink" Target="https://www.medicalnewstoday.com/articles/escitalopram-oral-tablet" TargetMode="External"/><Relationship Id="rId9" Type="http://schemas.openxmlformats.org/officeDocument/2006/relationships/hyperlink" Target="https://psychcentral.com/drugs/cymbalta" TargetMode="External"/><Relationship Id="rId14" Type="http://schemas.openxmlformats.org/officeDocument/2006/relationships/hyperlink" Target="https://www.medicalnewstoday.com/articles/clonazepam-oral-tablet" TargetMode="External"/><Relationship Id="rId22" Type="http://schemas.openxmlformats.org/officeDocument/2006/relationships/hyperlink" Target="https://www.medicalnewstoday.com/articles/vyvan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cbi.nlm.nih.gov/pmc/articles/PMC2907136/#R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bi.nlm.nih.gov/pmc/articles/PMC2907136/#R6" TargetMode="External"/><Relationship Id="rId5" Type="http://schemas.openxmlformats.org/officeDocument/2006/relationships/hyperlink" Target="https://www.ncbi.nlm.nih.gov/pmc/articles/PMC2907136/#R3" TargetMode="External"/><Relationship Id="rId4" Type="http://schemas.openxmlformats.org/officeDocument/2006/relationships/hyperlink" Target="https://www.ncbi.nlm.nih.gov/pmc/articles/PMC2907136/#R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2846517/#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54976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173rd Airborne Brigade Combat Team "Sky Soldiers" at Vicenza, Italy -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63rd Theater Aviation Brigade (ARNG) "Wings of Thunder" at Frankfort, Kentucky -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76th Infantry Brigade Combat Team (IBCT) (IN ARNG) - GONE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talk about jobs, the weather, gas prices, and interest rates, but we don’t discuss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be proactive when it comes to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don’t know what we don’t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to fighting this problem is educating veterans about available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number one reason many veterans won't seek mental health is that they are worried about losing their guns.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of those 40-plus veterans we are about to lose at the time of their mental crisis, where does possession of guns rank?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not here to debate constitutional law. I am not here to argue the 2</a:t>
            </a:r>
            <a:r>
              <a:rPr lang="en-US" baseline="30000" dirty="0"/>
              <a:t>nd</a:t>
            </a:r>
            <a:r>
              <a:rPr lang="en-US" dirty="0"/>
              <a:t> amendment. I have guns.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difference between volunteer treatment, as opposed to losing it, and being placed on a 72-hour 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volunteer treatment is in my medical record and protected by HIPPA and a few other Federal 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Police arrests are public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2740728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a:t>
            </a:r>
          </a:p>
          <a:p>
            <a:endParaRPr lang="en-US" dirty="0"/>
          </a:p>
          <a:p>
            <a:r>
              <a:rPr lang="en-US" dirty="0"/>
              <a:t>The weak link</a:t>
            </a:r>
          </a:p>
          <a:p>
            <a:endParaRPr lang="en-US" dirty="0"/>
          </a:p>
          <a:p>
            <a:r>
              <a:rPr lang="en-US" dirty="0"/>
              <a:t>As an Infantry 1SG, I had a different view of mental health. I had a mission. </a:t>
            </a:r>
            <a:r>
              <a:rPr lang="en-US" b="0" i="0" dirty="0">
                <a:solidFill>
                  <a:srgbClr val="040F0F"/>
                </a:solidFill>
                <a:effectLst/>
                <a:latin typeface="-apple-system"/>
              </a:rPr>
              <a:t>The infantry’s mission is to close with the enemy by means of fire and maneuver to defeat or capture him, or to repel his assault by fire, close combat, and counterattack.</a:t>
            </a:r>
          </a:p>
          <a:p>
            <a:endParaRPr lang="en-US" b="0" i="0" dirty="0">
              <a:solidFill>
                <a:srgbClr val="040F0F"/>
              </a:solidFill>
              <a:effectLst/>
              <a:latin typeface="-apple-system"/>
            </a:endParaRPr>
          </a:p>
          <a:p>
            <a:r>
              <a:rPr lang="en-US" b="0" i="0" u="none" dirty="0">
                <a:solidFill>
                  <a:schemeClr val="bg1"/>
                </a:solidFill>
                <a:effectLst/>
                <a:latin typeface="Georgia" panose="02040502050405020303" pitchFamily="18" charset="0"/>
              </a:rPr>
              <a:t>“The psychiatrists Roy Swank and Walter Marchand found that 98 percent of soldiers who endured 60 days of continuous combat suffered psychiatric symptoms, either temporary or permanent. The two out of 100 soldiers who seemed unscathed by prolonged combat displayed "aggressive psychopathic personalities," the </a:t>
            </a:r>
            <a:r>
              <a:rPr lang="en-US" b="0" i="0" u="none" strike="noStrike" dirty="0">
                <a:solidFill>
                  <a:schemeClr val="bg1"/>
                </a:solidFill>
                <a:effectLst/>
                <a:latin typeface="Georgia" panose="02040502050405020303" pitchFamily="18" charset="0"/>
              </a:rPr>
              <a:t>psychiatrist reported (</a:t>
            </a:r>
            <a:r>
              <a:rPr lang="en-US" b="0" i="0" u="none" dirty="0">
                <a:solidFill>
                  <a:schemeClr val="bg1"/>
                </a:solidFill>
                <a:effectLst/>
                <a:latin typeface="Georgia" panose="02040502050405020303" pitchFamily="18" charset="0"/>
              </a:rPr>
              <a:t> J. Horgan 2010).</a:t>
            </a:r>
            <a:endParaRPr lang="en-US" u="none" dirty="0">
              <a:solidFill>
                <a:schemeClr val="bg1"/>
              </a:solidFill>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308700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12</a:t>
            </a:fld>
            <a:endParaRPr lang="en-US" dirty="0"/>
          </a:p>
        </p:txBody>
      </p:sp>
    </p:spTree>
    <p:extLst>
      <p:ext uri="{BB962C8B-B14F-4D97-AF65-F5344CB8AC3E}">
        <p14:creationId xmlns:p14="http://schemas.microsoft.com/office/powerpoint/2010/main" val="289707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Tanielian</a:t>
            </a:r>
            <a:r>
              <a:rPr lang="en-US" dirty="0"/>
              <a:t>, T., </a:t>
            </a:r>
            <a:r>
              <a:rPr lang="en-US" dirty="0" err="1"/>
              <a:t>Jaycox</a:t>
            </a:r>
            <a:r>
              <a:rPr lang="en-US" dirty="0"/>
              <a:t>, L. H., Schell, T. L., Marshall, G. N., </a:t>
            </a:r>
            <a:r>
              <a:rPr lang="en-US" dirty="0" err="1"/>
              <a:t>Burnam</a:t>
            </a:r>
            <a:r>
              <a:rPr lang="en-US" dirty="0"/>
              <a:t>, M. A., Eibner, C., </a:t>
            </a:r>
            <a:r>
              <a:rPr lang="en-US" dirty="0" err="1"/>
              <a:t>Karney</a:t>
            </a:r>
            <a:r>
              <a:rPr lang="en-US" dirty="0"/>
              <a:t>, B., Meredith, L. S., </a:t>
            </a:r>
            <a:r>
              <a:rPr lang="en-US" dirty="0" err="1"/>
              <a:t>Ringel</a:t>
            </a:r>
            <a:r>
              <a:rPr lang="en-US" dirty="0"/>
              <a:t>, J. S., &amp; </a:t>
            </a:r>
            <a:r>
              <a:rPr lang="en-US" dirty="0" err="1"/>
              <a:t>Vaiana</a:t>
            </a:r>
            <a:r>
              <a:rPr lang="en-US" dirty="0"/>
              <a:t>, M. E. (2008, April 8). </a:t>
            </a:r>
            <a:r>
              <a:rPr lang="en-US" i="1" dirty="0"/>
              <a:t>Invisible wounds: Mental health and cognitive care needs of America’s returning veterans</a:t>
            </a:r>
            <a:r>
              <a:rPr lang="en-US" dirty="0"/>
              <a:t>. RAND Corporation. https://www.rand.org/pubs/research_briefs/RB9336.html </a:t>
            </a:r>
          </a:p>
          <a:p>
            <a:endParaRPr lang="en-US" dirty="0"/>
          </a:p>
          <a:p>
            <a:r>
              <a:rPr lang="en-US" dirty="0"/>
              <a:t>What is the number one reason why many veterans won’t seek mental health? They are worried about losing their guns.</a:t>
            </a:r>
          </a:p>
          <a:p>
            <a:endParaRPr lang="en-US" dirty="0"/>
          </a:p>
          <a:p>
            <a:endParaRPr lang="en-US" dirty="0"/>
          </a:p>
          <a:p>
            <a:r>
              <a:rPr lang="en-US" dirty="0"/>
              <a:t>Top medications of 2020</a:t>
            </a:r>
          </a:p>
          <a:p>
            <a:pPr algn="l">
              <a:buFont typeface="+mj-lt"/>
              <a:buAutoNum type="arabicPeriod"/>
            </a:pPr>
            <a:r>
              <a:rPr lang="en-US" b="0" i="0" u="sng" dirty="0">
                <a:solidFill>
                  <a:srgbClr val="3D5A99"/>
                </a:solidFill>
                <a:effectLst/>
                <a:latin typeface="Proxima Nova"/>
                <a:hlinkClick r:id="rId3"/>
              </a:rPr>
              <a:t>Sertraline (Zoloft)</a:t>
            </a:r>
            <a:r>
              <a:rPr lang="en-US" b="0" i="0" dirty="0">
                <a:solidFill>
                  <a:srgbClr val="231F20"/>
                </a:solidFill>
                <a:effectLst/>
                <a:latin typeface="Proxima Nova"/>
              </a:rPr>
              <a:t>: Depression (38.22 million prescriptions)</a:t>
            </a:r>
          </a:p>
          <a:p>
            <a:pPr algn="l">
              <a:buFont typeface="+mj-lt"/>
              <a:buAutoNum type="arabicPeriod"/>
            </a:pPr>
            <a:r>
              <a:rPr lang="en-US" b="0" i="0" u="sng" dirty="0">
                <a:solidFill>
                  <a:srgbClr val="3D5A99"/>
                </a:solidFill>
                <a:effectLst/>
                <a:latin typeface="Proxima Nova"/>
                <a:hlinkClick r:id="rId4"/>
              </a:rPr>
              <a:t>Escitalopram (Lexapro)</a:t>
            </a:r>
            <a:r>
              <a:rPr lang="en-US" b="0" i="0" dirty="0">
                <a:solidFill>
                  <a:srgbClr val="231F20"/>
                </a:solidFill>
                <a:effectLst/>
                <a:latin typeface="Proxima Nova"/>
              </a:rPr>
              <a:t>: Depression and anxiety (30.6 million prescriptions)</a:t>
            </a:r>
          </a:p>
          <a:p>
            <a:pPr algn="l">
              <a:buFont typeface="+mj-lt"/>
              <a:buAutoNum type="arabicPeriod"/>
            </a:pPr>
            <a:r>
              <a:rPr lang="en-US" b="0" i="0" u="sng" dirty="0">
                <a:solidFill>
                  <a:srgbClr val="3D5A99"/>
                </a:solidFill>
                <a:effectLst/>
                <a:latin typeface="Proxima Nova"/>
                <a:hlinkClick r:id="rId5"/>
              </a:rPr>
              <a:t>Bupropion (Wellbutrin)</a:t>
            </a:r>
            <a:r>
              <a:rPr lang="en-US" b="0" i="0" dirty="0">
                <a:solidFill>
                  <a:srgbClr val="231F20"/>
                </a:solidFill>
                <a:effectLst/>
                <a:latin typeface="Proxima Nova"/>
              </a:rPr>
              <a:t>: Depression (28.9 million prescriptions)</a:t>
            </a:r>
          </a:p>
          <a:p>
            <a:pPr algn="l">
              <a:buFont typeface="+mj-lt"/>
              <a:buAutoNum type="arabicPeriod"/>
            </a:pPr>
            <a:r>
              <a:rPr lang="en-US" b="0" i="0" u="sng" dirty="0">
                <a:solidFill>
                  <a:srgbClr val="3D5A99"/>
                </a:solidFill>
                <a:effectLst/>
                <a:latin typeface="Proxima Nova"/>
                <a:hlinkClick r:id="rId6"/>
              </a:rPr>
              <a:t>Amphetamine/dextroamphetamine (Adderall)</a:t>
            </a:r>
            <a:r>
              <a:rPr lang="en-US" b="0" i="0" dirty="0">
                <a:solidFill>
                  <a:srgbClr val="231F20"/>
                </a:solidFill>
                <a:effectLst/>
                <a:latin typeface="Proxima Nova"/>
              </a:rPr>
              <a:t>: ADHD (26.24 million)</a:t>
            </a:r>
          </a:p>
          <a:p>
            <a:pPr algn="l">
              <a:buFont typeface="+mj-lt"/>
              <a:buAutoNum type="arabicPeriod"/>
            </a:pPr>
            <a:r>
              <a:rPr lang="en-US" b="0" i="0" u="sng" dirty="0">
                <a:solidFill>
                  <a:srgbClr val="3D5A99"/>
                </a:solidFill>
                <a:effectLst/>
                <a:latin typeface="Proxima Nova"/>
                <a:hlinkClick r:id="rId7"/>
              </a:rPr>
              <a:t>Trazodone</a:t>
            </a:r>
            <a:r>
              <a:rPr lang="en-US" b="0" i="0" dirty="0">
                <a:solidFill>
                  <a:srgbClr val="231F20"/>
                </a:solidFill>
                <a:effectLst/>
                <a:latin typeface="Proxima Nova"/>
              </a:rPr>
              <a:t>: Depression (26.21 million prescriptions)</a:t>
            </a:r>
          </a:p>
          <a:p>
            <a:pPr algn="l">
              <a:buFont typeface="+mj-lt"/>
              <a:buAutoNum type="arabicPeriod"/>
            </a:pPr>
            <a:r>
              <a:rPr lang="en-US" b="0" i="0" u="sng" dirty="0">
                <a:solidFill>
                  <a:srgbClr val="3D5A99"/>
                </a:solidFill>
                <a:effectLst/>
                <a:latin typeface="Proxima Nova"/>
                <a:hlinkClick r:id="rId8"/>
              </a:rPr>
              <a:t>Fluoxetine (Prozac)</a:t>
            </a:r>
            <a:r>
              <a:rPr lang="en-US" b="0" i="0" dirty="0">
                <a:solidFill>
                  <a:srgbClr val="231F20"/>
                </a:solidFill>
                <a:effectLst/>
                <a:latin typeface="Proxima Nova"/>
              </a:rPr>
              <a:t>: Panic disorder and depression (23.4 million prescriptions)</a:t>
            </a:r>
          </a:p>
          <a:p>
            <a:pPr algn="l">
              <a:buFont typeface="+mj-lt"/>
              <a:buAutoNum type="arabicPeriod"/>
            </a:pPr>
            <a:r>
              <a:rPr lang="en-US" b="0" i="0" u="sng" dirty="0">
                <a:solidFill>
                  <a:srgbClr val="3D5A99"/>
                </a:solidFill>
                <a:effectLst/>
                <a:latin typeface="Proxima Nova"/>
                <a:hlinkClick r:id="rId9"/>
              </a:rPr>
              <a:t>Duloxetine (Cymbalta)</a:t>
            </a:r>
            <a:r>
              <a:rPr lang="en-US" b="0" i="0" dirty="0">
                <a:solidFill>
                  <a:srgbClr val="231F20"/>
                </a:solidFill>
                <a:effectLst/>
                <a:latin typeface="Proxima Nova"/>
              </a:rPr>
              <a:t>: Depression and anxiety (22.5 million prescriptions)</a:t>
            </a:r>
          </a:p>
          <a:p>
            <a:pPr algn="l">
              <a:buFont typeface="+mj-lt"/>
              <a:buAutoNum type="arabicPeriod"/>
            </a:pPr>
            <a:r>
              <a:rPr lang="en-US" b="0" i="0" u="sng" dirty="0">
                <a:solidFill>
                  <a:srgbClr val="3D5A99"/>
                </a:solidFill>
                <a:effectLst/>
                <a:latin typeface="Proxima Nova"/>
                <a:hlinkClick r:id="rId10"/>
              </a:rPr>
              <a:t>Citalopram (Celexa)</a:t>
            </a:r>
            <a:r>
              <a:rPr lang="en-US" b="0" i="0" dirty="0">
                <a:solidFill>
                  <a:srgbClr val="231F20"/>
                </a:solidFill>
                <a:effectLst/>
                <a:latin typeface="Proxima Nova"/>
              </a:rPr>
              <a:t>: Depression (18.55 million prescriptions)</a:t>
            </a:r>
          </a:p>
          <a:p>
            <a:pPr algn="l">
              <a:buFont typeface="+mj-lt"/>
              <a:buAutoNum type="arabicPeriod"/>
            </a:pPr>
            <a:r>
              <a:rPr lang="en-US" b="0" i="0" u="sng" dirty="0">
                <a:solidFill>
                  <a:srgbClr val="3D5A99"/>
                </a:solidFill>
                <a:effectLst/>
                <a:latin typeface="Proxima Nova"/>
                <a:hlinkClick r:id="rId11"/>
              </a:rPr>
              <a:t>Alprazolam (Xanax)</a:t>
            </a:r>
            <a:r>
              <a:rPr lang="en-US" b="0" i="0" dirty="0">
                <a:solidFill>
                  <a:srgbClr val="231F20"/>
                </a:solidFill>
                <a:effectLst/>
                <a:latin typeface="Proxima Nova"/>
              </a:rPr>
              <a:t>: Anxiety and panic disorder (16.78 million prescriptions)</a:t>
            </a:r>
          </a:p>
          <a:p>
            <a:pPr algn="l">
              <a:buFont typeface="+mj-lt"/>
              <a:buAutoNum type="arabicPeriod"/>
            </a:pPr>
            <a:r>
              <a:rPr lang="en-US" b="0" i="0" u="sng" dirty="0">
                <a:solidFill>
                  <a:srgbClr val="3D5A99"/>
                </a:solidFill>
                <a:effectLst/>
                <a:latin typeface="Proxima Nova"/>
                <a:hlinkClick r:id="rId12"/>
              </a:rPr>
              <a:t>Methylphenidate (</a:t>
            </a:r>
            <a:r>
              <a:rPr lang="en-US" b="0" i="0" u="sng" dirty="0" err="1">
                <a:solidFill>
                  <a:srgbClr val="3D5A99"/>
                </a:solidFill>
                <a:effectLst/>
                <a:latin typeface="Proxima Nova"/>
                <a:hlinkClick r:id="rId12"/>
              </a:rPr>
              <a:t>Concerta</a:t>
            </a:r>
            <a:r>
              <a:rPr lang="en-US" b="0" i="0" u="sng" dirty="0">
                <a:solidFill>
                  <a:srgbClr val="3D5A99"/>
                </a:solidFill>
                <a:effectLst/>
                <a:latin typeface="Proxima Nova"/>
                <a:hlinkClick r:id="rId12"/>
              </a:rPr>
              <a:t>)</a:t>
            </a:r>
            <a:r>
              <a:rPr lang="en-US" b="0" i="0" dirty="0">
                <a:solidFill>
                  <a:srgbClr val="231F20"/>
                </a:solidFill>
                <a:effectLst/>
                <a:latin typeface="Proxima Nova"/>
              </a:rPr>
              <a:t>: ADHD (15.45 million prescriptions)</a:t>
            </a:r>
          </a:p>
          <a:p>
            <a:pPr algn="l">
              <a:buFont typeface="+mj-lt"/>
              <a:buAutoNum type="arabicPeriod"/>
            </a:pPr>
            <a:r>
              <a:rPr lang="en-US" b="0" i="0" u="sng" dirty="0">
                <a:solidFill>
                  <a:srgbClr val="3D5A99"/>
                </a:solidFill>
                <a:effectLst/>
                <a:latin typeface="Proxima Nova"/>
                <a:hlinkClick r:id="rId13"/>
              </a:rPr>
              <a:t>Venlafaxine (Effexor)</a:t>
            </a:r>
            <a:r>
              <a:rPr lang="en-US" b="0" i="0" dirty="0">
                <a:solidFill>
                  <a:srgbClr val="231F20"/>
                </a:solidFill>
                <a:effectLst/>
                <a:latin typeface="Proxima Nova"/>
              </a:rPr>
              <a:t>: Depression and anxiety (15.02 million prescriptions)</a:t>
            </a:r>
          </a:p>
          <a:p>
            <a:pPr algn="l">
              <a:buFont typeface="+mj-lt"/>
              <a:buAutoNum type="arabicPeriod"/>
            </a:pPr>
            <a:r>
              <a:rPr lang="en-US" b="0" i="0" u="sng" dirty="0">
                <a:solidFill>
                  <a:srgbClr val="3D5A99"/>
                </a:solidFill>
                <a:effectLst/>
                <a:latin typeface="Proxima Nova"/>
                <a:hlinkClick r:id="rId14"/>
              </a:rPr>
              <a:t>Clonazepam (</a:t>
            </a:r>
            <a:r>
              <a:rPr lang="en-US" b="0" i="0" u="sng" dirty="0" err="1">
                <a:solidFill>
                  <a:srgbClr val="3D5A99"/>
                </a:solidFill>
                <a:effectLst/>
                <a:latin typeface="Proxima Nova"/>
                <a:hlinkClick r:id="rId14"/>
              </a:rPr>
              <a:t>Klonopin</a:t>
            </a:r>
            <a:r>
              <a:rPr lang="en-US" b="0" i="0" u="sng" dirty="0">
                <a:solidFill>
                  <a:srgbClr val="3D5A99"/>
                </a:solidFill>
                <a:effectLst/>
                <a:latin typeface="Proxima Nova"/>
                <a:hlinkClick r:id="rId14"/>
              </a:rPr>
              <a:t>)</a:t>
            </a:r>
            <a:r>
              <a:rPr lang="en-US" b="0" i="0" dirty="0">
                <a:solidFill>
                  <a:srgbClr val="231F20"/>
                </a:solidFill>
                <a:effectLst/>
                <a:latin typeface="Proxima Nova"/>
              </a:rPr>
              <a:t>: Panic disorder (14.76 million prescriptions)</a:t>
            </a:r>
          </a:p>
          <a:p>
            <a:pPr algn="l">
              <a:buFont typeface="+mj-lt"/>
              <a:buAutoNum type="arabicPeriod"/>
            </a:pPr>
            <a:r>
              <a:rPr lang="en-US" b="0" i="0" u="sng" dirty="0">
                <a:solidFill>
                  <a:srgbClr val="3D5A99"/>
                </a:solidFill>
                <a:effectLst/>
                <a:latin typeface="Proxima Nova"/>
                <a:hlinkClick r:id="rId15"/>
              </a:rPr>
              <a:t>Buspirone (Buspar)</a:t>
            </a:r>
            <a:r>
              <a:rPr lang="en-US" b="0" i="0" dirty="0">
                <a:solidFill>
                  <a:srgbClr val="231F20"/>
                </a:solidFill>
                <a:effectLst/>
                <a:latin typeface="Proxima Nova"/>
              </a:rPr>
              <a:t>: Anxiety (14.75 million prescriptions)</a:t>
            </a:r>
          </a:p>
          <a:p>
            <a:pPr algn="l">
              <a:buFont typeface="+mj-lt"/>
              <a:buAutoNum type="arabicPeriod"/>
            </a:pPr>
            <a:r>
              <a:rPr lang="en-US" b="0" i="0" u="sng" dirty="0">
                <a:solidFill>
                  <a:srgbClr val="3D5A99"/>
                </a:solidFill>
                <a:effectLst/>
                <a:latin typeface="Proxima Nova"/>
                <a:hlinkClick r:id="rId16"/>
              </a:rPr>
              <a:t>Lamotrigine (Lamictal)</a:t>
            </a:r>
            <a:r>
              <a:rPr lang="en-US" b="0" i="0" dirty="0">
                <a:solidFill>
                  <a:srgbClr val="231F20"/>
                </a:solidFill>
                <a:effectLst/>
                <a:latin typeface="Proxima Nova"/>
              </a:rPr>
              <a:t>: Bipolar disorder (10.8 million prescriptions)</a:t>
            </a:r>
          </a:p>
          <a:p>
            <a:pPr algn="l">
              <a:buFont typeface="+mj-lt"/>
              <a:buAutoNum type="arabicPeriod"/>
            </a:pPr>
            <a:r>
              <a:rPr lang="en-US" b="0" i="0" u="sng" dirty="0">
                <a:solidFill>
                  <a:srgbClr val="3D5A99"/>
                </a:solidFill>
                <a:effectLst/>
                <a:latin typeface="Proxima Nova"/>
                <a:hlinkClick r:id="rId17"/>
              </a:rPr>
              <a:t>Quetiapine (Seroquel)</a:t>
            </a:r>
            <a:r>
              <a:rPr lang="en-US" b="0" i="0" dirty="0">
                <a:solidFill>
                  <a:srgbClr val="231F20"/>
                </a:solidFill>
                <a:effectLst/>
                <a:latin typeface="Proxima Nova"/>
              </a:rPr>
              <a:t>: Bipolar disorder and schizophrenia (10.6 million prescriptions)</a:t>
            </a:r>
          </a:p>
          <a:p>
            <a:pPr algn="l">
              <a:buFont typeface="+mj-lt"/>
              <a:buAutoNum type="arabicPeriod"/>
            </a:pPr>
            <a:r>
              <a:rPr lang="en-US" b="0" i="0" u="sng" dirty="0">
                <a:solidFill>
                  <a:srgbClr val="3D5A99"/>
                </a:solidFill>
                <a:effectLst/>
                <a:latin typeface="Proxima Nova"/>
                <a:hlinkClick r:id="rId18"/>
              </a:rPr>
              <a:t>Lorazepam (Ativan)</a:t>
            </a:r>
            <a:r>
              <a:rPr lang="en-US" b="0" i="0" dirty="0">
                <a:solidFill>
                  <a:srgbClr val="231F20"/>
                </a:solidFill>
                <a:effectLst/>
                <a:latin typeface="Proxima Nova"/>
              </a:rPr>
              <a:t>: Anxiety (10.56 million prescriptions)</a:t>
            </a:r>
          </a:p>
          <a:p>
            <a:pPr algn="l">
              <a:buFont typeface="+mj-lt"/>
              <a:buAutoNum type="arabicPeriod"/>
            </a:pPr>
            <a:r>
              <a:rPr lang="en-US" b="0" i="0" u="sng" dirty="0">
                <a:solidFill>
                  <a:srgbClr val="3D5A99"/>
                </a:solidFill>
                <a:effectLst/>
                <a:latin typeface="Proxima Nova"/>
                <a:hlinkClick r:id="rId19"/>
              </a:rPr>
              <a:t>Clonidine (</a:t>
            </a:r>
            <a:r>
              <a:rPr lang="en-US" b="0" i="0" u="sng" dirty="0" err="1">
                <a:solidFill>
                  <a:srgbClr val="3D5A99"/>
                </a:solidFill>
                <a:effectLst/>
                <a:latin typeface="Proxima Nova"/>
                <a:hlinkClick r:id="rId19"/>
              </a:rPr>
              <a:t>Kapvay</a:t>
            </a:r>
            <a:r>
              <a:rPr lang="en-US" b="0" i="0" u="sng" dirty="0">
                <a:solidFill>
                  <a:srgbClr val="3D5A99"/>
                </a:solidFill>
                <a:effectLst/>
                <a:latin typeface="Proxima Nova"/>
                <a:hlinkClick r:id="rId19"/>
              </a:rPr>
              <a:t>)</a:t>
            </a:r>
            <a:r>
              <a:rPr lang="en-US" b="0" i="0" dirty="0">
                <a:solidFill>
                  <a:srgbClr val="231F20"/>
                </a:solidFill>
                <a:effectLst/>
                <a:latin typeface="Proxima Nova"/>
              </a:rPr>
              <a:t>: ADHD (9.87 million prescriptions)</a:t>
            </a:r>
          </a:p>
          <a:p>
            <a:pPr algn="l">
              <a:buFont typeface="+mj-lt"/>
              <a:buAutoNum type="arabicPeriod"/>
            </a:pPr>
            <a:r>
              <a:rPr lang="en-US" b="0" i="0" u="sng" dirty="0">
                <a:solidFill>
                  <a:srgbClr val="3D5A99"/>
                </a:solidFill>
                <a:effectLst/>
                <a:latin typeface="Proxima Nova"/>
                <a:hlinkClick r:id="rId20"/>
              </a:rPr>
              <a:t>Amitriptyline (Elavil)</a:t>
            </a:r>
            <a:r>
              <a:rPr lang="en-US" b="0" i="0" dirty="0">
                <a:solidFill>
                  <a:srgbClr val="231F20"/>
                </a:solidFill>
                <a:effectLst/>
                <a:latin typeface="Proxima Nova"/>
              </a:rPr>
              <a:t>: Depression (9.09 million prescriptions)</a:t>
            </a:r>
          </a:p>
          <a:p>
            <a:pPr algn="l">
              <a:buFont typeface="+mj-lt"/>
              <a:buAutoNum type="arabicPeriod"/>
            </a:pPr>
            <a:r>
              <a:rPr lang="en-US" b="0" i="0" u="sng" dirty="0">
                <a:solidFill>
                  <a:srgbClr val="3D5A99"/>
                </a:solidFill>
                <a:effectLst/>
                <a:latin typeface="Proxima Nova"/>
                <a:hlinkClick r:id="rId21"/>
              </a:rPr>
              <a:t>Paroxetine (Paxil)</a:t>
            </a:r>
            <a:r>
              <a:rPr lang="en-US" b="0" i="0" dirty="0">
                <a:solidFill>
                  <a:srgbClr val="231F20"/>
                </a:solidFill>
                <a:effectLst/>
                <a:latin typeface="Proxima Nova"/>
              </a:rPr>
              <a:t>: Depression, OCD, and panic disorder (9.03 million prescriptions)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0" i="0" u="sng" dirty="0">
                <a:solidFill>
                  <a:srgbClr val="3D5A99"/>
                </a:solidFill>
                <a:effectLst/>
                <a:latin typeface="Proxima Nova"/>
                <a:hlinkClick r:id="rId22"/>
              </a:rPr>
              <a:t>Lisdexamfetamine (Vyvanse)</a:t>
            </a:r>
            <a:r>
              <a:rPr lang="en-US" b="0" i="0" dirty="0">
                <a:solidFill>
                  <a:srgbClr val="231F20"/>
                </a:solidFill>
                <a:effectLst/>
                <a:latin typeface="Proxima Nova"/>
              </a:rPr>
              <a:t>: ADHD and </a:t>
            </a:r>
            <a:r>
              <a:rPr lang="en-US" b="0" i="0" u="sng" dirty="0">
                <a:solidFill>
                  <a:srgbClr val="3D5A99"/>
                </a:solidFill>
                <a:effectLst/>
                <a:latin typeface="Proxima Nova"/>
                <a:hlinkClick r:id="rId23"/>
              </a:rPr>
              <a:t>binge eating disorder</a:t>
            </a:r>
            <a:r>
              <a:rPr lang="en-US" b="0" i="0" dirty="0">
                <a:solidFill>
                  <a:srgbClr val="231F20"/>
                </a:solidFill>
                <a:effectLst/>
                <a:latin typeface="Proxima Nova"/>
              </a:rPr>
              <a:t> (8.64 million prescriptions)</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14</a:t>
            </a:fld>
            <a:endParaRPr lang="en-US" dirty="0"/>
          </a:p>
        </p:txBody>
      </p:sp>
    </p:spTree>
    <p:extLst>
      <p:ext uri="{BB962C8B-B14F-4D97-AF65-F5344CB8AC3E}">
        <p14:creationId xmlns:p14="http://schemas.microsoft.com/office/powerpoint/2010/main" val="385114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single prescriptions. They are not the total amount of pills produced. 1x30</a:t>
            </a:r>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391696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135305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7 stages of</a:t>
            </a:r>
            <a:r>
              <a:rPr lang="en-US" sz="1200" b="0" i="0" kern="1200" baseline="0" dirty="0">
                <a:solidFill>
                  <a:schemeClr val="tx1"/>
                </a:solidFill>
                <a:effectLst/>
                <a:latin typeface="+mn-lt"/>
                <a:ea typeface="+mn-ea"/>
                <a:cs typeface="+mn-cs"/>
              </a:rPr>
              <a:t> development. 19-29 year olds are in the 6</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stage of development. This stage is called intimacy vs Isolation.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baseline="0" dirty="0">
                <a:solidFill>
                  <a:srgbClr val="FF0000"/>
                </a:solidFill>
                <a:effectLst/>
                <a:latin typeface="+mn-lt"/>
                <a:ea typeface="+mn-ea"/>
                <a:cs typeface="+mn-cs"/>
              </a:rPr>
              <a:t>     </a:t>
            </a:r>
            <a:r>
              <a:rPr lang="en-US" sz="1200" b="0" i="0" kern="1200" dirty="0">
                <a:solidFill>
                  <a:srgbClr val="FF0000"/>
                </a:solidFill>
                <a:effectLst/>
                <a:latin typeface="+mn-lt"/>
                <a:ea typeface="+mn-ea"/>
                <a:cs typeface="+mn-cs"/>
              </a:rPr>
              <a:t>Cortisol’s functions are part of the natural process of the body. In moderation, the hormone is perfectly normal and healthy. Its functions are multiple. In addition to restoring balance to the body after a stress event, cortisol helps regulate blood sugar levels in cells and has utilitarian value in the hippocampus, where memories are stored and processed.</a:t>
            </a:r>
          </a:p>
          <a:p>
            <a:r>
              <a:rPr lang="en-US" sz="1200" b="0" i="0" kern="1200" baseline="0" dirty="0">
                <a:solidFill>
                  <a:srgbClr val="FF0000"/>
                </a:solidFill>
                <a:effectLst/>
                <a:latin typeface="+mn-lt"/>
                <a:ea typeface="+mn-ea"/>
                <a:cs typeface="+mn-cs"/>
              </a:rPr>
              <a:t>     </a:t>
            </a:r>
            <a:r>
              <a:rPr lang="en-US" sz="1200" b="0" i="0" kern="1200" dirty="0">
                <a:solidFill>
                  <a:srgbClr val="FF0000"/>
                </a:solidFill>
                <a:effectLst/>
                <a:latin typeface="+mn-lt"/>
                <a:ea typeface="+mn-ea"/>
                <a:cs typeface="+mn-cs"/>
              </a:rPr>
              <a:t>But when chronic stress is experienced, the body makes more cortisol than it has a chance to release. This is when cortisol and stress can lead to trouble. High levels of cortisol can wear down the brain’s ability to function properly. According to several studies, chronic stress impairs brain function in multiple ways. It can </a:t>
            </a:r>
            <a:r>
              <a:rPr lang="en-US" sz="1200" b="0" i="0" u="none" kern="1200" dirty="0">
                <a:solidFill>
                  <a:srgbClr val="FF0000"/>
                </a:solidFill>
                <a:effectLst/>
                <a:latin typeface="+mn-lt"/>
                <a:ea typeface="+mn-ea"/>
                <a:cs typeface="+mn-cs"/>
              </a:rPr>
              <a:t>disrupt synapse regulation, </a:t>
            </a:r>
            <a:r>
              <a:rPr lang="en-US" sz="1200" b="0" i="0" kern="1200" dirty="0">
                <a:solidFill>
                  <a:srgbClr val="FF0000"/>
                </a:solidFill>
                <a:effectLst/>
                <a:latin typeface="+mn-lt"/>
                <a:ea typeface="+mn-ea"/>
                <a:cs typeface="+mn-cs"/>
              </a:rPr>
              <a:t>resulting in the loss of sociability and the avoidance of interactions with others. Stress can </a:t>
            </a:r>
            <a:r>
              <a:rPr lang="en-US" sz="1200" b="0" i="0" u="none" strike="noStrike" kern="1200" dirty="0">
                <a:solidFill>
                  <a:srgbClr val="FF0000"/>
                </a:solidFill>
                <a:effectLst/>
                <a:latin typeface="+mn-lt"/>
                <a:ea typeface="+mn-ea"/>
                <a:cs typeface="+mn-cs"/>
              </a:rPr>
              <a:t>kill brain cells</a:t>
            </a:r>
            <a:r>
              <a:rPr lang="en-US" sz="1200" b="0" i="0" kern="1200" dirty="0">
                <a:solidFill>
                  <a:srgbClr val="FF0000"/>
                </a:solidFill>
                <a:effectLst/>
                <a:latin typeface="+mn-lt"/>
                <a:ea typeface="+mn-ea"/>
                <a:cs typeface="+mn-cs"/>
              </a:rPr>
              <a:t> and even </a:t>
            </a:r>
            <a:r>
              <a:rPr lang="en-US" sz="1200" b="0" i="0" u="none" strike="noStrike" kern="1200" dirty="0">
                <a:solidFill>
                  <a:srgbClr val="FF0000"/>
                </a:solidFill>
                <a:effectLst/>
                <a:latin typeface="+mn-lt"/>
                <a:ea typeface="+mn-ea"/>
                <a:cs typeface="+mn-cs"/>
              </a:rPr>
              <a:t>reduce the size of the brain.</a:t>
            </a:r>
            <a:r>
              <a:rPr lang="en-US" sz="1200" b="0" i="0" kern="1200" dirty="0">
                <a:solidFill>
                  <a:srgbClr val="FF0000"/>
                </a:solidFill>
                <a:effectLst/>
                <a:latin typeface="+mn-lt"/>
                <a:ea typeface="+mn-ea"/>
                <a:cs typeface="+mn-cs"/>
              </a:rPr>
              <a:t> Chronic stress has a shrinking effect on the prefrontal cortex, the area of the brain responsible for memory and learning.</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The prefrontal cortex (PFC) intelligently regulates our thoughts, actions, and emotions through extensive connections with other brain regions. It creates a “mental sketch pad” (to use a phrase coined by Alan Baddeley) through networks of neurons that can maintain information in the absence of environmental stimulation</a:t>
            </a:r>
            <a:r>
              <a:rPr lang="en-US" b="0" i="0" u="sng" baseline="30000" dirty="0">
                <a:solidFill>
                  <a:srgbClr val="376FAA"/>
                </a:solidFill>
                <a:effectLst/>
                <a:latin typeface="Cambria" panose="02040503050406030204" pitchFamily="18" charset="0"/>
                <a:hlinkClick r:id="rId3"/>
              </a:rPr>
              <a:t>1</a:t>
            </a:r>
            <a:r>
              <a:rPr lang="en-US" b="0" i="0" dirty="0">
                <a:solidFill>
                  <a:srgbClr val="212121"/>
                </a:solidFill>
                <a:effectLst/>
                <a:latin typeface="Cambria" panose="02040503050406030204" pitchFamily="18" charset="0"/>
              </a:rPr>
              <a:t>. Neuroscientists such as Patricia Goldman-</a:t>
            </a:r>
            <a:r>
              <a:rPr lang="en-US" b="0" i="0" dirty="0" err="1">
                <a:solidFill>
                  <a:srgbClr val="212121"/>
                </a:solidFill>
                <a:effectLst/>
                <a:latin typeface="Cambria" panose="02040503050406030204" pitchFamily="18" charset="0"/>
              </a:rPr>
              <a:t>Rakic</a:t>
            </a:r>
            <a:r>
              <a:rPr lang="en-US" b="0" i="0" dirty="0">
                <a:solidFill>
                  <a:srgbClr val="212121"/>
                </a:solidFill>
                <a:effectLst/>
                <a:latin typeface="Cambria" panose="02040503050406030204" pitchFamily="18" charset="0"/>
              </a:rPr>
              <a:t> referred to this process as working memory: the ability to keep in mind an event that has just occurred or bring to mind information from long-term storage and use this representational knowledge to regulate behavior, thought, and emotion</a:t>
            </a:r>
            <a:r>
              <a:rPr lang="en-US" b="0" i="0" u="sng" baseline="30000" dirty="0">
                <a:solidFill>
                  <a:srgbClr val="376FAA"/>
                </a:solidFill>
                <a:effectLst/>
                <a:latin typeface="Cambria" panose="02040503050406030204" pitchFamily="18" charset="0"/>
                <a:hlinkClick r:id="rId4"/>
              </a:rPr>
              <a:t>2</a:t>
            </a:r>
            <a:r>
              <a:rPr lang="en-US" b="0" i="0" dirty="0">
                <a:solidFill>
                  <a:srgbClr val="212121"/>
                </a:solidFill>
                <a:effectLst/>
                <a:latin typeface="Cambria" panose="02040503050406030204" pitchFamily="18" charset="0"/>
              </a:rPr>
              <a:t>. The PFC is able to protect these fragile representations from the interference of external or internal distractions and is key for inhibiting inappropriate actions and promoting task-relevant operations (so-called ‘top-down’ regulation)</a:t>
            </a:r>
            <a:r>
              <a:rPr lang="en-US" b="0" i="0" u="sng" baseline="30000" dirty="0">
                <a:solidFill>
                  <a:srgbClr val="376FAA"/>
                </a:solidFill>
                <a:effectLst/>
                <a:latin typeface="Cambria" panose="02040503050406030204" pitchFamily="18" charset="0"/>
                <a:hlinkClick r:id="rId5"/>
              </a:rPr>
              <a:t>3</a:t>
            </a:r>
            <a:r>
              <a:rPr lang="en-US" b="0" i="0" baseline="30000" dirty="0">
                <a:solidFill>
                  <a:srgbClr val="212121"/>
                </a:solidFill>
                <a:effectLst/>
                <a:latin typeface="Cambria" panose="02040503050406030204" pitchFamily="18" charset="0"/>
              </a:rPr>
              <a:t>–</a:t>
            </a:r>
            <a:r>
              <a:rPr lang="en-US" b="0" i="0" u="sng" baseline="30000" dirty="0">
                <a:solidFill>
                  <a:srgbClr val="376FAA"/>
                </a:solidFill>
                <a:effectLst/>
                <a:latin typeface="Cambria" panose="02040503050406030204" pitchFamily="18" charset="0"/>
                <a:hlinkClick r:id="rId6"/>
              </a:rPr>
              <a:t>6</a:t>
            </a:r>
            <a:endParaRPr lang="en-US" sz="1200" b="0" i="0" kern="1200" dirty="0">
              <a:solidFill>
                <a:srgbClr val="FF0000"/>
              </a:solidFill>
              <a:effectLst/>
              <a:latin typeface="+mn-lt"/>
              <a:ea typeface="+mn-ea"/>
              <a:cs typeface="+mn-cs"/>
            </a:endParaRPr>
          </a:p>
          <a:p>
            <a:endParaRPr lang="en-US" sz="1200" b="0" i="0" kern="1200" dirty="0">
              <a:solidFill>
                <a:srgbClr val="FF0000"/>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the brain stops growing in size by early adolescence, the teen years are all about fine-tuning how the brain works. The brain finishes developing and maturing in the mid-to-late 20s. The part of the brain behind the forehead called the prefrontal cortex, is one of the last parts to mature.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Can you imagine the stress an 18-year-old service member</a:t>
            </a:r>
            <a:r>
              <a:rPr lang="en-US" sz="1200" b="0" i="0" kern="1200" baseline="0" dirty="0">
                <a:solidFill>
                  <a:schemeClr val="tx1"/>
                </a:solidFill>
                <a:effectLst/>
                <a:latin typeface="+mn-lt"/>
                <a:ea typeface="+mn-ea"/>
                <a:cs typeface="+mn-cs"/>
              </a:rPr>
              <a:t> feels as they make their own will out or decide who their beneficiary is going to be? When months before, the hardest decision was choosing which fast-food restaurant they wanted to take their date to.</a:t>
            </a:r>
          </a:p>
          <a:p>
            <a:endParaRPr lang="en-US" dirty="0"/>
          </a:p>
        </p:txBody>
      </p:sp>
      <p:sp>
        <p:nvSpPr>
          <p:cNvPr id="4" name="Slide Number Placeholder 3"/>
          <p:cNvSpPr>
            <a:spLocks noGrp="1"/>
          </p:cNvSpPr>
          <p:nvPr>
            <p:ph type="sldNum" sz="quarter" idx="10"/>
          </p:nvPr>
        </p:nvSpPr>
        <p:spPr/>
        <p:txBody>
          <a:bodyPr/>
          <a:lstStyle/>
          <a:p>
            <a:fld id="{D5939589-3E79-4C82-AA4A-FE78234FAA59}" type="slidenum">
              <a:rPr lang="en-US" smtClean="0"/>
              <a:t>17</a:t>
            </a:fld>
            <a:endParaRPr lang="en-US" dirty="0"/>
          </a:p>
        </p:txBody>
      </p:sp>
    </p:spTree>
    <p:extLst>
      <p:ext uri="{BB962C8B-B14F-4D97-AF65-F5344CB8AC3E}">
        <p14:creationId xmlns:p14="http://schemas.microsoft.com/office/powerpoint/2010/main" val="1758860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Dobson, E., Graham, C., Hua, T., &amp; Pinto, S. (</a:t>
            </a:r>
            <a:r>
              <a:rPr lang="en-US" sz="1200" b="0" i="0" kern="1200" dirty="0" err="1">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Brookings - Quality. Independence. Impact. https://www.brookings.edu/wp-content/uploads/2022/03/Despair-and-Resilience.pdf</a:t>
            </a:r>
            <a:endParaRPr lang="en-US" dirty="0"/>
          </a:p>
        </p:txBody>
      </p:sp>
      <p:sp>
        <p:nvSpPr>
          <p:cNvPr id="4" name="Slide Number Placeholder 3"/>
          <p:cNvSpPr>
            <a:spLocks noGrp="1"/>
          </p:cNvSpPr>
          <p:nvPr>
            <p:ph type="sldNum" sz="quarter" idx="10"/>
          </p:nvPr>
        </p:nvSpPr>
        <p:spPr/>
        <p:txBody>
          <a:bodyPr/>
          <a:lstStyle/>
          <a:p>
            <a:fld id="{D5939589-3E79-4C82-AA4A-FE78234FAA59}" type="slidenum">
              <a:rPr lang="en-US" smtClean="0"/>
              <a:t>18</a:t>
            </a:fld>
            <a:endParaRPr lang="en-US" dirty="0"/>
          </a:p>
        </p:txBody>
      </p:sp>
    </p:spTree>
    <p:extLst>
      <p:ext uri="{BB962C8B-B14F-4D97-AF65-F5344CB8AC3E}">
        <p14:creationId xmlns:p14="http://schemas.microsoft.com/office/powerpoint/2010/main" val="51723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service member leaves for a deployment, they take a snapshot</a:t>
            </a:r>
            <a:r>
              <a:rPr lang="en-US" baseline="0" dirty="0"/>
              <a:t> in time of where their family is at.</a:t>
            </a:r>
          </a:p>
          <a:p>
            <a:endParaRPr lang="en-US" baseline="0" dirty="0"/>
          </a:p>
          <a:p>
            <a:r>
              <a:rPr lang="en-US" baseline="0" dirty="0"/>
              <a:t>Every time they think about their family, they return to the last time they remember seeing them.</a:t>
            </a:r>
          </a:p>
          <a:p>
            <a:endParaRPr lang="en-US" baseline="0" dirty="0"/>
          </a:p>
          <a:p>
            <a:r>
              <a:rPr lang="en-US" baseline="0" dirty="0"/>
              <a:t>But the family isn’t there anymore; they are moving on with life. The significant other is learning to pay the bills, mow the grass, get the kids lunch together. Learning how to be a single parent.</a:t>
            </a:r>
          </a:p>
          <a:p>
            <a:endParaRPr lang="en-US" baseline="0" dirty="0"/>
          </a:p>
          <a:p>
            <a:r>
              <a:rPr lang="en-US" baseline="0" dirty="0"/>
              <a:t>When the service member comes home, they want to go right back into the role they left. It’s not there anymore. That’s where the stress starts. </a:t>
            </a:r>
          </a:p>
          <a:p>
            <a:endParaRPr lang="en-US" baseline="0" dirty="0"/>
          </a:p>
          <a:p>
            <a:r>
              <a:rPr lang="en-US" baseline="0" dirty="0"/>
              <a:t>It is a hard conversation to have. It takes more strength to seek help than it does to ignore that problem</a:t>
            </a:r>
            <a:endParaRPr lang="en-US" dirty="0"/>
          </a:p>
        </p:txBody>
      </p:sp>
      <p:sp>
        <p:nvSpPr>
          <p:cNvPr id="4" name="Slide Number Placeholder 3"/>
          <p:cNvSpPr>
            <a:spLocks noGrp="1"/>
          </p:cNvSpPr>
          <p:nvPr>
            <p:ph type="sldNum" sz="quarter" idx="10"/>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409525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20</a:t>
            </a:fld>
            <a:endParaRPr lang="en-US" dirty="0"/>
          </a:p>
        </p:txBody>
      </p:sp>
    </p:spTree>
    <p:extLst>
      <p:ext uri="{BB962C8B-B14F-4D97-AF65-F5344CB8AC3E}">
        <p14:creationId xmlns:p14="http://schemas.microsoft.com/office/powerpoint/2010/main" val="75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543447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Mission 22: </a:t>
            </a:r>
            <a:r>
              <a:rPr lang="en-US" b="0" i="0" dirty="0">
                <a:solidFill>
                  <a:srgbClr val="000000"/>
                </a:solidFill>
                <a:effectLst/>
                <a:latin typeface="Avenir Next"/>
              </a:rPr>
              <a:t>They provide extensive, personalized support and resources to help Veterans and their families thrive. Mission 22’s programs for Veterans and military spouses offer everything from biometric monitoring of stress, sleep, and activity levels; to meditation and coaching to exercise programs and a wellness supplement regimen to books and learning resources to help Veterans contextualize their experience. </a:t>
            </a:r>
          </a:p>
          <a:p>
            <a:endParaRPr lang="en-US" b="0" i="0" dirty="0">
              <a:solidFill>
                <a:srgbClr val="000000"/>
              </a:solidFill>
              <a:effectLst/>
              <a:latin typeface="Avenir Next"/>
            </a:endParaRPr>
          </a:p>
          <a:p>
            <a:endParaRPr lang="en-US" b="0" i="0" dirty="0">
              <a:solidFill>
                <a:srgbClr val="000000"/>
              </a:solidFill>
              <a:effectLst/>
              <a:latin typeface="Avenir Next"/>
            </a:endParaRPr>
          </a:p>
          <a:p>
            <a:r>
              <a:rPr lang="en-US" b="1" i="0" dirty="0">
                <a:solidFill>
                  <a:srgbClr val="0A0A0A"/>
                </a:solidFill>
                <a:effectLst/>
                <a:latin typeface="Open Sans" panose="020B0606030504020204" pitchFamily="34" charset="0"/>
              </a:rPr>
              <a:t>Creative Arts for Vets (CAV) </a:t>
            </a:r>
            <a:r>
              <a:rPr lang="en-US" b="0" i="0" dirty="0">
                <a:solidFill>
                  <a:srgbClr val="0A0A0A"/>
                </a:solidFill>
                <a:effectLst/>
                <a:latin typeface="Open Sans" panose="020B0606030504020204" pitchFamily="34" charset="0"/>
              </a:rPr>
              <a:t>aims to support veterans and military-connected populations using arts-based approaches that promote connectedness and improve mental health and well-being. Creative Arts for Vets collaborates with veterans, military-connected populations, and community organizations to develop unique experiences that fit the needs and interests present in specific communities. These art-based wellness events are free, and we work anywhere in the state of Indiana and beyond.</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306286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difference between an emotional support animal and a service dog. </a:t>
            </a:r>
          </a:p>
          <a:p>
            <a:endParaRPr lang="en-US" dirty="0"/>
          </a:p>
          <a:p>
            <a:r>
              <a:rPr lang="en-US" dirty="0"/>
              <a:t>Substance Abuse Mental Health Services Administration</a:t>
            </a:r>
          </a:p>
          <a:p>
            <a:endParaRPr lang="en-US" dirty="0"/>
          </a:p>
          <a:p>
            <a:r>
              <a:rPr lang="en-US" dirty="0"/>
              <a:t>County VSO</a:t>
            </a:r>
          </a:p>
          <a:p>
            <a:endParaRPr lang="en-US" dirty="0"/>
          </a:p>
          <a:p>
            <a:r>
              <a:rPr lang="en-US" dirty="0"/>
              <a:t>Post Service Officer both VFW/AL</a:t>
            </a:r>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dirty="0"/>
          </a:p>
        </p:txBody>
      </p:sp>
    </p:spTree>
    <p:extLst>
      <p:ext uri="{BB962C8B-B14F-4D97-AF65-F5344CB8AC3E}">
        <p14:creationId xmlns:p14="http://schemas.microsoft.com/office/powerpoint/2010/main" val="631523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23</a:t>
            </a:fld>
            <a:endParaRPr lang="en-US" dirty="0"/>
          </a:p>
        </p:txBody>
      </p:sp>
    </p:spTree>
    <p:extLst>
      <p:ext uri="{BB962C8B-B14F-4D97-AF65-F5344CB8AC3E}">
        <p14:creationId xmlns:p14="http://schemas.microsoft.com/office/powerpoint/2010/main" val="495330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24</a:t>
            </a:fld>
            <a:endParaRPr lang="en-US" dirty="0"/>
          </a:p>
        </p:txBody>
      </p:sp>
    </p:spTree>
    <p:extLst>
      <p:ext uri="{BB962C8B-B14F-4D97-AF65-F5344CB8AC3E}">
        <p14:creationId xmlns:p14="http://schemas.microsoft.com/office/powerpoint/2010/main" val="326741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25</a:t>
            </a:fld>
            <a:endParaRPr lang="en-US" dirty="0"/>
          </a:p>
        </p:txBody>
      </p:sp>
    </p:spTree>
    <p:extLst>
      <p:ext uri="{BB962C8B-B14F-4D97-AF65-F5344CB8AC3E}">
        <p14:creationId xmlns:p14="http://schemas.microsoft.com/office/powerpoint/2010/main" val="185984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26</a:t>
            </a:fld>
            <a:endParaRPr lang="en-US" dirty="0"/>
          </a:p>
        </p:txBody>
      </p:sp>
    </p:spTree>
    <p:extLst>
      <p:ext uri="{BB962C8B-B14F-4D97-AF65-F5344CB8AC3E}">
        <p14:creationId xmlns:p14="http://schemas.microsoft.com/office/powerpoint/2010/main" val="432233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222008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100702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234343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44953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Veterans’ mental health issues</a:t>
            </a:r>
            <a:r>
              <a:rPr lang="en-US" dirty="0"/>
              <a:t>. RAND Corporation. (n.d.). https://www.rand.org/health-care/projects/navigating-mental-health-care-for-veterans/mental-health-issues.html </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338758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WW2- We all remember the scene from the movie “Patton,” where Gen. Patton is visiting an aid station and there is a private suffering from shell shock. Gen Patton slaps him across the face and tells him to get out. Berates him about being in the same room with actual wounded soldiers. </a:t>
            </a:r>
          </a:p>
          <a:p>
            <a:endParaRPr lang="en-US" dirty="0"/>
          </a:p>
          <a:p>
            <a:r>
              <a:rPr lang="en-US" dirty="0"/>
              <a:t>As we progress throughout history our medical abilities makes astonishing leaps and bounds. </a:t>
            </a:r>
          </a:p>
          <a:p>
            <a:endParaRPr lang="en-US" dirty="0"/>
          </a:p>
          <a:p>
            <a:r>
              <a:rPr lang="en-US" b="0" i="0" dirty="0">
                <a:solidFill>
                  <a:srgbClr val="645D5F"/>
                </a:solidFill>
                <a:effectLst/>
                <a:latin typeface="Arial" panose="020B0604020202020204" pitchFamily="34" charset="0"/>
              </a:rPr>
              <a:t>Since the start of World War II, the researchers found significant gains across two of their measures. The combat fatality rate fell from 55 to 12 percent between the start of World War II and the most recent conflicts, as did the KIA rate (52 to 5 percent). These were all numbers that confirmed historic studies looking at the big picture.</a:t>
            </a:r>
            <a:endParaRPr lang="en-US" dirty="0"/>
          </a:p>
          <a:p>
            <a:endParaRPr lang="en-US" dirty="0"/>
          </a:p>
          <a:p>
            <a:r>
              <a:rPr lang="en-US" dirty="0"/>
              <a:t>Our treatment and understanding of mental health did not. It has crawled on its belly. </a:t>
            </a:r>
          </a:p>
          <a:p>
            <a:endParaRPr lang="en-US" dirty="0"/>
          </a:p>
          <a:p>
            <a:r>
              <a:rPr lang="en-US" dirty="0"/>
              <a:t>It wasn’t until the Afghanistan War and the Iraqi War that we started to see a shift in mental health treatment.</a:t>
            </a:r>
          </a:p>
          <a:p>
            <a:endParaRPr lang="en-US" dirty="0"/>
          </a:p>
          <a:p>
            <a:r>
              <a:rPr lang="en-US" dirty="0"/>
              <a:t>Units like the Warrior Transition Unit are created.</a:t>
            </a:r>
          </a:p>
          <a:p>
            <a:endParaRPr lang="en-US" dirty="0"/>
          </a:p>
          <a:p>
            <a:r>
              <a:rPr lang="en-US" dirty="0"/>
              <a:t>Private organizations like the Wounded Warrior Project and Tunnels to Towers are formed.</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262647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Co-Occurrence – Major Depressive Disorder, Substance abuse, Personality Disorder, Anxiety Disorder and Obsessive-Compulsive Disorder.</a:t>
            </a:r>
          </a:p>
          <a:p>
            <a:endParaRPr lang="en-US" dirty="0"/>
          </a:p>
          <a:p>
            <a:endParaRPr lang="en-US" dirty="0"/>
          </a:p>
          <a:p>
            <a:r>
              <a:rPr lang="en-US" dirty="0"/>
              <a:t>Comorbidity Individuals with PTSD are 80% more likely than those without PTSD to have symptoms that meet diagnostic criteria for at least one other mental disorder (e.g., depressive, bipolar, anxiety, or substance use disorders). Comorbid substance use disorder and conduct disorder are more common among males than among females. Among U.S. military personnel and combat veterans who have been deployed to recent wars in Afghanistan and Iraq, co-occurrence of PTSD and mild TBI is 48%. Although most young children with PTSD also have at least one other diagnosis, the patterns of comorbidity are different than in adults, with oppositional defiant disorder and separation anxiety disorder predominating. Finally, there is considerable comorbidity between PTSD and major neurocognitive disorder and some overlapping symptoms between these disorders. </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224813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275299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Mission Roll Call. (2023, March 29). </a:t>
            </a:r>
            <a:r>
              <a:rPr lang="en-US" i="1" dirty="0"/>
              <a:t>The State of Veteran Suicide (2022)</a:t>
            </a:r>
            <a:r>
              <a:rPr lang="en-US" dirty="0"/>
              <a:t>. Mission Roll Call. https://www.missionrollcall.org/post/state-of-veteran-suicide </a:t>
            </a:r>
          </a:p>
          <a:p>
            <a:endParaRPr lang="en-US" dirty="0"/>
          </a:p>
          <a:p>
            <a:r>
              <a:rPr lang="en-US" dirty="0"/>
              <a:t>2022 National Veterans Suicide Prevention Annual Report</a:t>
            </a: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3985318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r>
              <a:rPr lang="en-US" sz="1000" b="0" i="0" dirty="0">
                <a:solidFill>
                  <a:srgbClr val="212121"/>
                </a:solidFill>
                <a:effectLst/>
                <a:latin typeface="Cambria" panose="02040503050406030204" pitchFamily="18" charset="0"/>
              </a:rPr>
              <a:t>The interpersonal-psychological theory of suicidal behavior (</a:t>
            </a:r>
            <a:r>
              <a:rPr lang="en-US" sz="1000" b="0" i="0" u="sng" dirty="0">
                <a:solidFill>
                  <a:srgbClr val="376FAA"/>
                </a:solidFill>
                <a:effectLst/>
                <a:latin typeface="Cambria" panose="02040503050406030204" pitchFamily="18" charset="0"/>
                <a:hlinkClick r:id="rId3"/>
              </a:rPr>
              <a:t>Joiner, 2005</a:t>
            </a:r>
            <a:r>
              <a:rPr lang="en-US" sz="1000" b="0" i="0" dirty="0">
                <a:solidFill>
                  <a:srgbClr val="212121"/>
                </a:solidFill>
                <a:effectLst/>
                <a:latin typeface="Cambria" panose="02040503050406030204" pitchFamily="18" charset="0"/>
              </a:rPr>
              <a:t>) proposes that an individual will not die by suicide unless he/she has both the desire to die by suicide as well as the ability to do so. What is the desire for suicide, and what are its component parts? What is the ability to die by suicide, and in whom and how does it develop? In answer to the first question of who desires suicide, the theory asserts that when people hold two specific psychological states in their minds simultaneously, and when they do so for long enough, they develop the desire for death. The two psychological states are </a:t>
            </a:r>
            <a:r>
              <a:rPr lang="en-US" sz="1000" b="0" i="1" dirty="0">
                <a:solidFill>
                  <a:srgbClr val="212121"/>
                </a:solidFill>
                <a:effectLst/>
                <a:latin typeface="Cambria" panose="02040503050406030204" pitchFamily="18" charset="0"/>
              </a:rPr>
              <a:t>perceived burdensomeness</a:t>
            </a:r>
            <a:r>
              <a:rPr lang="en-US" sz="1000" b="0" i="0" dirty="0">
                <a:solidFill>
                  <a:srgbClr val="212121"/>
                </a:solidFill>
                <a:effectLst/>
                <a:latin typeface="Cambria" panose="02040503050406030204" pitchFamily="18" charset="0"/>
              </a:rPr>
              <a:t> and </a:t>
            </a:r>
            <a:r>
              <a:rPr lang="en-US" sz="1000" b="0" i="1" dirty="0">
                <a:solidFill>
                  <a:srgbClr val="212121"/>
                </a:solidFill>
                <a:effectLst/>
                <a:latin typeface="Cambria" panose="02040503050406030204" pitchFamily="18" charset="0"/>
              </a:rPr>
              <a:t>a sense of low belongingness or social alienation</a:t>
            </a:r>
            <a:r>
              <a:rPr lang="en-US" sz="1000" b="0" i="0" dirty="0">
                <a:solidFill>
                  <a:srgbClr val="212121"/>
                </a:solidFill>
                <a:effectLst/>
                <a:latin typeface="Cambria" panose="02040503050406030204" pitchFamily="18" charset="0"/>
              </a:rPr>
              <a:t>. In answer to the second question regarding the capability for suicide, self-preservation is a powerful enough instinct that few can overcome it by force of will. The few who can have developed a fearlessness of pain, injury, and death, which, according to the theory, they acquire through a process of repeatedly experiencing painful and otherwise provocative events, often through previous self-injury, but also through other experiences (e.g., repeated accidental injuries; numerous physical fights; occupations like physician and front-line soldier in which exposure to pain and injury, either directly or vicariously, is common).</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81894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dirty="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dirty="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dirty="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dirty="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dirty="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09/01/2023</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A well mind</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psychcentral.com/drugs/effexor-xr"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a:normAutofit/>
          </a:bodyPr>
          <a:lstStyle/>
          <a:p>
            <a:r>
              <a:rPr lang="en-US" sz="6000" spc="400" dirty="0">
                <a:solidFill>
                  <a:schemeClr val="bg1"/>
                </a:solidFill>
              </a:rPr>
              <a:t>A Well Mind</a:t>
            </a:r>
            <a:br>
              <a:rPr lang="en-US" sz="5400" spc="400" dirty="0">
                <a:solidFill>
                  <a:schemeClr val="bg1"/>
                </a:solidFill>
              </a:rPr>
            </a:br>
            <a:r>
              <a:rPr lang="en-US" sz="3600" spc="400" dirty="0">
                <a:solidFill>
                  <a:schemeClr val="bg1"/>
                </a:solidFill>
              </a:rPr>
              <a:t>Mental Health and you a veteran</a:t>
            </a:r>
            <a:endParaRPr lang="en-US" sz="3600"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normAutofit/>
          </a:bodyPr>
          <a:lstStyle/>
          <a:p>
            <a:r>
              <a:rPr lang="en-US" b="1" dirty="0"/>
              <a:t>Ken Mattingly</a:t>
            </a:r>
          </a:p>
          <a:p>
            <a:r>
              <a:rPr lang="en-US" sz="2000" b="1" dirty="0">
                <a:solidFill>
                  <a:schemeClr val="bg1"/>
                </a:solidFill>
              </a:rPr>
              <a:t>Post </a:t>
            </a:r>
            <a:r>
              <a:rPr lang="en-US" b="1" dirty="0"/>
              <a:t>6582</a:t>
            </a:r>
            <a:endParaRPr lang="en-US" sz="2000" b="1" dirty="0">
              <a:solidFill>
                <a:schemeClr val="bg1"/>
              </a:solidFill>
            </a:endParaRPr>
          </a:p>
          <a:p>
            <a:r>
              <a:rPr lang="en-US" b="1" dirty="0"/>
              <a:t>Scottsburg, Indiana</a:t>
            </a:r>
            <a:endParaRPr lang="en-US" sz="2000" b="1" dirty="0">
              <a:solidFill>
                <a:schemeClr val="bg1"/>
              </a:solidFill>
            </a:endParaRPr>
          </a:p>
          <a:p>
            <a:endParaRPr lang="en-US" b="1"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392369" y="224588"/>
            <a:ext cx="9144000" cy="1491917"/>
          </a:xfrm>
        </p:spPr>
        <p:txBody>
          <a:bodyPr>
            <a:normAutofit fontScale="90000"/>
          </a:bodyPr>
          <a:lstStyle/>
          <a:p>
            <a:r>
              <a:rPr lang="en-US" spc="400" dirty="0">
                <a:latin typeface="+mn-lt"/>
              </a:rPr>
              <a:t>Veteran suicide</a:t>
            </a:r>
            <a:br>
              <a:rPr lang="en-US" spc="400" dirty="0">
                <a:latin typeface="+mn-lt"/>
              </a:rPr>
            </a:br>
            <a:r>
              <a:rPr lang="en-US" spc="400" dirty="0">
                <a:latin typeface="+mn-lt"/>
              </a:rPr>
              <a:t>in perspective</a:t>
            </a:r>
            <a:endParaRPr lang="en-US" dirty="0"/>
          </a:p>
        </p:txBody>
      </p:sp>
      <p:sp>
        <p:nvSpPr>
          <p:cNvPr id="6" name="Subtitle 5">
            <a:extLst>
              <a:ext uri="{FF2B5EF4-FFF2-40B4-BE49-F238E27FC236}">
                <a16:creationId xmlns:a16="http://schemas.microsoft.com/office/drawing/2014/main" id="{5CE9BACD-A960-175D-B71E-5E5D9675478F}"/>
              </a:ext>
            </a:extLst>
          </p:cNvPr>
          <p:cNvSpPr>
            <a:spLocks noGrp="1"/>
          </p:cNvSpPr>
          <p:nvPr>
            <p:ph type="subTitle" idx="1"/>
          </p:nvPr>
        </p:nvSpPr>
        <p:spPr>
          <a:xfrm>
            <a:off x="1588168" y="2085473"/>
            <a:ext cx="8948200" cy="4547939"/>
          </a:xfrm>
        </p:spPr>
        <p:txBody>
          <a:bodyPr>
            <a:normAutofit/>
          </a:bodyPr>
          <a:lstStyle/>
          <a:p>
            <a:pPr algn="l"/>
            <a:r>
              <a:rPr lang="en-US" b="1" dirty="0">
                <a:solidFill>
                  <a:srgbClr val="FFFF00"/>
                </a:solidFill>
              </a:rPr>
              <a:t>In 5 days, we lose a Company-size element (200).</a:t>
            </a:r>
          </a:p>
          <a:p>
            <a:pPr algn="l"/>
            <a:r>
              <a:rPr lang="en-US" b="1" dirty="0">
                <a:solidFill>
                  <a:srgbClr val="FFFF00"/>
                </a:solidFill>
              </a:rPr>
              <a:t>In 25 days, we lose a Battalion-size element (1000).</a:t>
            </a:r>
          </a:p>
          <a:p>
            <a:pPr algn="l"/>
            <a:r>
              <a:rPr lang="en-US" b="1" dirty="0">
                <a:solidFill>
                  <a:srgbClr val="FFFF00"/>
                </a:solidFill>
              </a:rPr>
              <a:t>In a little more than 4 months, we lose a Brigade size element (5000).</a:t>
            </a:r>
          </a:p>
          <a:p>
            <a:pPr algn="l"/>
            <a:endParaRPr lang="en-US" b="1" dirty="0">
              <a:solidFill>
                <a:srgbClr val="FFFF00"/>
              </a:solidFill>
            </a:endParaRPr>
          </a:p>
          <a:p>
            <a:pPr algn="l"/>
            <a:r>
              <a:rPr lang="en-US" b="1" dirty="0">
                <a:solidFill>
                  <a:srgbClr val="FFFF00"/>
                </a:solidFill>
              </a:rPr>
              <a:t>If we lost any one of these elements in battle, it would be on the news 24/7.</a:t>
            </a:r>
          </a:p>
          <a:p>
            <a:pPr algn="l"/>
            <a:endParaRPr lang="en-US" b="1" dirty="0">
              <a:solidFill>
                <a:srgbClr val="FFFF00"/>
              </a:solidFill>
            </a:endParaRPr>
          </a:p>
          <a:p>
            <a:pPr algn="l"/>
            <a:r>
              <a:rPr lang="en-US" b="1" dirty="0">
                <a:solidFill>
                  <a:srgbClr val="FFFF00"/>
                </a:solidFill>
              </a:rPr>
              <a:t>By the time this presentation is over, we will have lost close to 2 of our brothers and sisters to suicide or self-harm.</a:t>
            </a:r>
          </a:p>
          <a:p>
            <a:pPr algn="l"/>
            <a:endParaRPr lang="en-US" b="1" dirty="0">
              <a:solidFill>
                <a:srgbClr val="FFFF00"/>
              </a:solidFill>
            </a:endParaRPr>
          </a:p>
          <a:p>
            <a:pPr algn="l"/>
            <a:r>
              <a:rPr lang="en-US" b="1" dirty="0">
                <a:solidFill>
                  <a:srgbClr val="FFFF00"/>
                </a:solidFill>
              </a:rPr>
              <a:t>Why is this not a problem we talk about?</a:t>
            </a:r>
          </a:p>
          <a:p>
            <a:pPr algn="l"/>
            <a:endParaRPr lang="en-US" dirty="0"/>
          </a:p>
        </p:txBody>
      </p:sp>
      <p:pic>
        <p:nvPicPr>
          <p:cNvPr id="3" name="Picture 2"/>
          <p:cNvPicPr>
            <a:picLocks noChangeAspect="1"/>
          </p:cNvPicPr>
          <p:nvPr/>
        </p:nvPicPr>
        <p:blipFill>
          <a:blip r:embed="rId3"/>
          <a:stretch>
            <a:fillRect/>
          </a:stretch>
        </p:blipFill>
        <p:spPr>
          <a:xfrm>
            <a:off x="10603830" y="1667918"/>
            <a:ext cx="1241255" cy="1002822"/>
          </a:xfrm>
          <a:prstGeom prst="rect">
            <a:avLst/>
          </a:prstGeom>
        </p:spPr>
      </p:pic>
      <p:pic>
        <p:nvPicPr>
          <p:cNvPr id="4" name="Picture 3"/>
          <p:cNvPicPr>
            <a:picLocks noChangeAspect="1"/>
          </p:cNvPicPr>
          <p:nvPr/>
        </p:nvPicPr>
        <p:blipFill>
          <a:blip r:embed="rId4"/>
          <a:stretch>
            <a:fillRect/>
          </a:stretch>
        </p:blipFill>
        <p:spPr>
          <a:xfrm>
            <a:off x="10603832" y="2627197"/>
            <a:ext cx="1241253" cy="801803"/>
          </a:xfrm>
          <a:prstGeom prst="rect">
            <a:avLst/>
          </a:prstGeom>
        </p:spPr>
      </p:pic>
      <p:pic>
        <p:nvPicPr>
          <p:cNvPr id="5" name="Picture 4"/>
          <p:cNvPicPr>
            <a:picLocks noChangeAspect="1"/>
          </p:cNvPicPr>
          <p:nvPr/>
        </p:nvPicPr>
        <p:blipFill>
          <a:blip r:embed="rId5"/>
          <a:stretch>
            <a:fillRect/>
          </a:stretch>
        </p:blipFill>
        <p:spPr>
          <a:xfrm>
            <a:off x="10603390" y="3421464"/>
            <a:ext cx="1242398" cy="907907"/>
          </a:xfrm>
          <a:prstGeom prst="rect">
            <a:avLst/>
          </a:prstGeom>
        </p:spPr>
      </p:pic>
    </p:spTree>
    <p:extLst>
      <p:ext uri="{BB962C8B-B14F-4D97-AF65-F5344CB8AC3E}">
        <p14:creationId xmlns:p14="http://schemas.microsoft.com/office/powerpoint/2010/main" val="260275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524000" y="0"/>
            <a:ext cx="9144000" cy="1325880"/>
          </a:xfrm>
        </p:spPr>
        <p:txBody>
          <a:bodyPr/>
          <a:lstStyle/>
          <a:p>
            <a:r>
              <a:rPr lang="en-US" spc="400" dirty="0">
                <a:latin typeface="+mn-lt"/>
              </a:rPr>
              <a:t>  Stigma</a:t>
            </a:r>
            <a:endParaRPr lang="en-US" dirty="0"/>
          </a:p>
        </p:txBody>
      </p:sp>
      <p:pic>
        <p:nvPicPr>
          <p:cNvPr id="1026" name="Picture 2" descr="Why broken links are a problem | 5 steps to fix broken links">
            <a:extLst>
              <a:ext uri="{FF2B5EF4-FFF2-40B4-BE49-F238E27FC236}">
                <a16:creationId xmlns:a16="http://schemas.microsoft.com/office/drawing/2014/main" id="{E69321A4-8C22-8C97-3517-C99576C23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40" y="1196222"/>
            <a:ext cx="3581901" cy="1708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 Traumatic Stress Disorder and the American Civil War - National Museum  of Civil War Medicine">
            <a:extLst>
              <a:ext uri="{FF2B5EF4-FFF2-40B4-BE49-F238E27FC236}">
                <a16:creationId xmlns:a16="http://schemas.microsoft.com/office/drawing/2014/main" id="{D53543BD-A679-3126-34B9-3CDE44ECA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175" y="220579"/>
            <a:ext cx="25336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oid Weak Words -">
            <a:extLst>
              <a:ext uri="{FF2B5EF4-FFF2-40B4-BE49-F238E27FC236}">
                <a16:creationId xmlns:a16="http://schemas.microsoft.com/office/drawing/2014/main" id="{DA0984D0-F77E-02BC-02F7-1D6282EA4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09643">
            <a:off x="862512" y="4104049"/>
            <a:ext cx="2649955" cy="18726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reliable Products">
            <a:extLst>
              <a:ext uri="{FF2B5EF4-FFF2-40B4-BE49-F238E27FC236}">
                <a16:creationId xmlns:a16="http://schemas.microsoft.com/office/drawing/2014/main" id="{51AF6883-4C5C-F9A0-9529-BA2880ECE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13736">
            <a:off x="10033336" y="431092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hoto | Portrait of crying young soldier in camouflage on black wall">
            <a:extLst>
              <a:ext uri="{FF2B5EF4-FFF2-40B4-BE49-F238E27FC236}">
                <a16:creationId xmlns:a16="http://schemas.microsoft.com/office/drawing/2014/main" id="{78162396-586B-742D-D7B6-D4CC8E97B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941" y="3510435"/>
            <a:ext cx="4294855" cy="286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88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AA74-E4E1-30C6-4E47-47A8993EA14E}"/>
              </a:ext>
            </a:extLst>
          </p:cNvPr>
          <p:cNvSpPr>
            <a:spLocks noGrp="1"/>
          </p:cNvSpPr>
          <p:nvPr>
            <p:ph type="ctrTitle"/>
          </p:nvPr>
        </p:nvSpPr>
        <p:spPr>
          <a:xfrm>
            <a:off x="1524000" y="232756"/>
            <a:ext cx="9144000" cy="1064029"/>
          </a:xfrm>
        </p:spPr>
        <p:txBody>
          <a:bodyPr/>
          <a:lstStyle/>
          <a:p>
            <a:r>
              <a:rPr lang="en-US" dirty="0"/>
              <a:t>Body and Mind</a:t>
            </a:r>
          </a:p>
        </p:txBody>
      </p:sp>
      <p:sp>
        <p:nvSpPr>
          <p:cNvPr id="3" name="Subtitle 2">
            <a:extLst>
              <a:ext uri="{FF2B5EF4-FFF2-40B4-BE49-F238E27FC236}">
                <a16:creationId xmlns:a16="http://schemas.microsoft.com/office/drawing/2014/main" id="{E2715048-E22D-DDD8-2C3E-6612231A5629}"/>
              </a:ext>
            </a:extLst>
          </p:cNvPr>
          <p:cNvSpPr>
            <a:spLocks noGrp="1"/>
          </p:cNvSpPr>
          <p:nvPr>
            <p:ph type="subTitle" idx="1"/>
          </p:nvPr>
        </p:nvSpPr>
        <p:spPr>
          <a:xfrm>
            <a:off x="1527048" y="1645919"/>
            <a:ext cx="9144000" cy="4172989"/>
          </a:xfrm>
        </p:spPr>
        <p:txBody>
          <a:bodyPr/>
          <a:lstStyle/>
          <a:p>
            <a:pPr algn="l"/>
            <a:r>
              <a:rPr lang="en-US" b="1" dirty="0">
                <a:solidFill>
                  <a:srgbClr val="FFFF00"/>
                </a:solidFill>
              </a:rPr>
              <a:t>It’s hard to be mentally healthy when you are always hurting or sick.</a:t>
            </a:r>
          </a:p>
          <a:p>
            <a:pPr algn="l"/>
            <a:endParaRPr lang="en-US" b="1" dirty="0">
              <a:solidFill>
                <a:srgbClr val="FFFF00"/>
              </a:solidFill>
            </a:endParaRPr>
          </a:p>
          <a:p>
            <a:pPr algn="l"/>
            <a:r>
              <a:rPr lang="en-US" b="1" dirty="0">
                <a:solidFill>
                  <a:srgbClr val="FFFF00"/>
                </a:solidFill>
              </a:rPr>
              <a:t>It’s hard to be physically healthy when you are mentally unwell.</a:t>
            </a:r>
          </a:p>
        </p:txBody>
      </p:sp>
      <p:pic>
        <p:nvPicPr>
          <p:cNvPr id="1026" name="Picture 2" descr="Free My Body Cliparts, Download Free My Body Cliparts png ...">
            <a:extLst>
              <a:ext uri="{FF2B5EF4-FFF2-40B4-BE49-F238E27FC236}">
                <a16:creationId xmlns:a16="http://schemas.microsoft.com/office/drawing/2014/main" id="{ACA2E85F-8A93-A483-0FF6-75E62444D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746" y="3192086"/>
            <a:ext cx="2408671" cy="3117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163 Brain Cartoon Confused Images, Stock Photos &amp; Vectors | Shutterstock">
            <a:extLst>
              <a:ext uri="{FF2B5EF4-FFF2-40B4-BE49-F238E27FC236}">
                <a16:creationId xmlns:a16="http://schemas.microsoft.com/office/drawing/2014/main" id="{BCC1F471-D8BB-E49F-75EB-ED88046367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6" r="2739" b="7611"/>
          <a:stretch/>
        </p:blipFill>
        <p:spPr bwMode="auto">
          <a:xfrm>
            <a:off x="5820417" y="3192084"/>
            <a:ext cx="2640330" cy="311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652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3040"/>
            <a:ext cx="9144000" cy="4366260"/>
          </a:xfrm>
        </p:spPr>
        <p:txBody>
          <a:bodyPr>
            <a:normAutofit/>
          </a:bodyPr>
          <a:lstStyle/>
          <a:p>
            <a:r>
              <a:rPr lang="en-US" sz="2800" dirty="0">
                <a:solidFill>
                  <a:srgbClr val="FFFF00"/>
                </a:solidFill>
              </a:rPr>
              <a:t>A simple truth well known in Mental Health research and practice – the mind and body are a single indivisible unit!</a:t>
            </a:r>
            <a:br>
              <a:rPr lang="en-US" sz="2800" dirty="0">
                <a:solidFill>
                  <a:srgbClr val="FFFF00"/>
                </a:solidFill>
              </a:rPr>
            </a:br>
            <a:br>
              <a:rPr lang="en-US" sz="2800" dirty="0">
                <a:solidFill>
                  <a:srgbClr val="FFFF00"/>
                </a:solidFill>
              </a:rPr>
            </a:br>
            <a:r>
              <a:rPr lang="en-US" sz="2800" dirty="0">
                <a:solidFill>
                  <a:srgbClr val="FFFF00"/>
                </a:solidFill>
              </a:rPr>
              <a:t>We are neither a disembodied brain, nor a body without a brain!</a:t>
            </a:r>
            <a:br>
              <a:rPr lang="en-US" sz="2800" dirty="0">
                <a:solidFill>
                  <a:srgbClr val="FFFF00"/>
                </a:solidFill>
              </a:rPr>
            </a:br>
            <a:endParaRPr lang="en-US" sz="2800" dirty="0">
              <a:solidFill>
                <a:srgbClr val="FFFF00"/>
              </a:solidFill>
            </a:endParaRPr>
          </a:p>
        </p:txBody>
      </p:sp>
    </p:spTree>
    <p:extLst>
      <p:ext uri="{BB962C8B-B14F-4D97-AF65-F5344CB8AC3E}">
        <p14:creationId xmlns:p14="http://schemas.microsoft.com/office/powerpoint/2010/main" val="131394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EC8D-EAA9-F1B7-80AB-8BDF62EEEC0C}"/>
              </a:ext>
            </a:extLst>
          </p:cNvPr>
          <p:cNvSpPr>
            <a:spLocks noGrp="1"/>
          </p:cNvSpPr>
          <p:nvPr>
            <p:ph type="ctrTitle"/>
          </p:nvPr>
        </p:nvSpPr>
        <p:spPr>
          <a:xfrm>
            <a:off x="1524000" y="272716"/>
            <a:ext cx="9144000" cy="2726516"/>
          </a:xfrm>
        </p:spPr>
        <p:txBody>
          <a:bodyPr>
            <a:noAutofit/>
          </a:bodyPr>
          <a:lstStyle/>
          <a:p>
            <a:r>
              <a:rPr lang="en-US" sz="4800" dirty="0"/>
              <a:t>Top 5 reasons service members or veterans don’t seek mental health services</a:t>
            </a:r>
          </a:p>
        </p:txBody>
      </p:sp>
      <p:sp>
        <p:nvSpPr>
          <p:cNvPr id="3" name="Subtitle 2">
            <a:extLst>
              <a:ext uri="{FF2B5EF4-FFF2-40B4-BE49-F238E27FC236}">
                <a16:creationId xmlns:a16="http://schemas.microsoft.com/office/drawing/2014/main" id="{4B8DECFC-BFC1-A4FD-F7B8-C3D75EE7518F}"/>
              </a:ext>
            </a:extLst>
          </p:cNvPr>
          <p:cNvSpPr>
            <a:spLocks noGrp="1"/>
          </p:cNvSpPr>
          <p:nvPr>
            <p:ph type="subTitle" idx="1"/>
          </p:nvPr>
        </p:nvSpPr>
        <p:spPr>
          <a:xfrm>
            <a:off x="1527048" y="3056021"/>
            <a:ext cx="9140952" cy="2638926"/>
          </a:xfrm>
        </p:spPr>
        <p:txBody>
          <a:bodyPr>
            <a:noAutofit/>
          </a:bodyPr>
          <a:lstStyle/>
          <a:p>
            <a:pPr marL="457200" indent="-457200" algn="l">
              <a:buAutoNum type="arabicPeriod"/>
            </a:pPr>
            <a:r>
              <a:rPr lang="en-US" sz="2400" b="1" dirty="0">
                <a:solidFill>
                  <a:srgbClr val="FFFF00"/>
                </a:solidFill>
              </a:rPr>
              <a:t>45% The medication that might help have too many side effects</a:t>
            </a:r>
          </a:p>
          <a:p>
            <a:pPr marL="457200" indent="-457200" algn="l">
              <a:buAutoNum type="arabicPeriod"/>
            </a:pPr>
            <a:r>
              <a:rPr lang="en-US" sz="2400" b="1" dirty="0">
                <a:solidFill>
                  <a:srgbClr val="FFFF00"/>
                </a:solidFill>
              </a:rPr>
              <a:t>44% It could harm my career</a:t>
            </a:r>
          </a:p>
          <a:p>
            <a:pPr marL="457200" indent="-457200" algn="l">
              <a:buAutoNum type="arabicPeriod"/>
            </a:pPr>
            <a:r>
              <a:rPr lang="en-US" sz="2400" b="1" dirty="0">
                <a:solidFill>
                  <a:srgbClr val="FFFF00"/>
                </a:solidFill>
              </a:rPr>
              <a:t>44% I could be denied a security clearance</a:t>
            </a:r>
          </a:p>
          <a:p>
            <a:pPr marL="457200" indent="-457200" algn="l">
              <a:buAutoNum type="arabicPeriod"/>
            </a:pPr>
            <a:r>
              <a:rPr lang="en-US" sz="2400" b="1" dirty="0">
                <a:solidFill>
                  <a:srgbClr val="FFFF00"/>
                </a:solidFill>
              </a:rPr>
              <a:t>39% My family or friends would be more helpful than a mental health professional</a:t>
            </a:r>
          </a:p>
          <a:p>
            <a:pPr marL="457200" indent="-457200" algn="l">
              <a:buAutoNum type="arabicPeriod"/>
            </a:pPr>
            <a:r>
              <a:rPr lang="en-US" sz="2400" b="1" dirty="0">
                <a:solidFill>
                  <a:srgbClr val="FFFF00"/>
                </a:solidFill>
              </a:rPr>
              <a:t>38% My coworkers would have less confidence in me if they found out</a:t>
            </a:r>
          </a:p>
        </p:txBody>
      </p:sp>
    </p:spTree>
    <p:extLst>
      <p:ext uri="{BB962C8B-B14F-4D97-AF65-F5344CB8AC3E}">
        <p14:creationId xmlns:p14="http://schemas.microsoft.com/office/powerpoint/2010/main" val="2500341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89D8-422D-2F40-F0E2-BB78AD97BB08}"/>
              </a:ext>
            </a:extLst>
          </p:cNvPr>
          <p:cNvSpPr>
            <a:spLocks noGrp="1"/>
          </p:cNvSpPr>
          <p:nvPr>
            <p:ph type="ctrTitle"/>
          </p:nvPr>
        </p:nvSpPr>
        <p:spPr>
          <a:xfrm>
            <a:off x="1578077" y="162686"/>
            <a:ext cx="9254500" cy="7005710"/>
          </a:xfrm>
        </p:spPr>
        <p:txBody>
          <a:bodyPr>
            <a:normAutofit fontScale="90000"/>
          </a:bodyPr>
          <a:lstStyle/>
          <a:p>
            <a:pPr marL="0" marR="0" lvl="0" indent="0" algn="l" defTabSz="914400" rtl="0" eaLnBrk="1" fontAlgn="auto" latinLnBrk="0" hangingPunct="1">
              <a:lnSpc>
                <a:spcPct val="100000"/>
              </a:lnSpc>
              <a:spcBef>
                <a:spcPts val="0"/>
              </a:spcBef>
              <a:spcAft>
                <a:spcPts val="0"/>
              </a:spcAft>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100" i="0" u="sng" strike="noStrike" kern="1200" cap="none" spc="0" normalizeH="0" baseline="0" noProof="0" dirty="0">
                <a:ln>
                  <a:noFill/>
                </a:ln>
                <a:solidFill>
                  <a:srgbClr val="FFFF00"/>
                </a:solidFill>
                <a:effectLst/>
                <a:uLnTx/>
                <a:uFillTx/>
                <a:latin typeface="Calibri" panose="020F0502020204030204"/>
                <a:ea typeface="+mn-ea"/>
                <a:cs typeface="+mn-cs"/>
              </a:rPr>
              <a:t>Top medications of 2020</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Sertraline (Zoloft):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(38.22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Escitalopram (Lexapro):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and anxiety (30.6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Bupropion (Wellbutrin):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(28.9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Amphetamine/dextroamphetamine (Adderall):</a:t>
            </a:r>
            <a:r>
              <a:rPr kumimoji="0" lang="en-US" sz="2000" i="0" strike="noStrike" kern="1200" cap="none" spc="0" normalizeH="0" noProof="0" dirty="0">
                <a:ln>
                  <a:noFill/>
                </a:ln>
                <a:solidFill>
                  <a:srgbClr val="FFFF00"/>
                </a:solidFill>
                <a:effectLst/>
                <a:uLnTx/>
                <a:uFillTx/>
                <a:latin typeface="Proxima Nova"/>
                <a:ea typeface="+mn-ea"/>
                <a:cs typeface="+mn-cs"/>
              </a:rPr>
              <a:t>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ADHD (26.24 million)</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Trazodone:</a:t>
            </a:r>
            <a:r>
              <a:rPr kumimoji="0" lang="en-US" sz="2000" i="0" u="none" strike="noStrike" kern="1200" cap="none" spc="0" normalizeH="0" baseline="0" noProof="0" dirty="0">
                <a:ln>
                  <a:noFill/>
                </a:ln>
                <a:solidFill>
                  <a:srgbClr val="FFFF00"/>
                </a:solidFill>
                <a:effectLst/>
                <a:uLnTx/>
                <a:uFillTx/>
                <a:latin typeface="Proxima Nova"/>
                <a:ea typeface="+mn-ea"/>
                <a:cs typeface="+mn-cs"/>
              </a:rPr>
              <a:t>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(26.21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Fluoxetine (Prozac):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Panic disorder and depression (23.4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Duloxetine (Cymbalta):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and anxiety (22.5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Citalopram (Celexa):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Depression (18.55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Alprazolam (Xanax):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Anxiety and panic disorder (16.78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r>
              <a:rPr kumimoji="0" lang="en-US" sz="2000" i="0" strike="noStrike" kern="1200" cap="none" spc="0" normalizeH="0" baseline="0" noProof="0" dirty="0">
                <a:ln>
                  <a:noFill/>
                </a:ln>
                <a:solidFill>
                  <a:srgbClr val="FFFF00"/>
                </a:solidFill>
                <a:effectLst/>
                <a:uLnTx/>
                <a:uFillTx/>
                <a:latin typeface="Proxima Nova"/>
                <a:ea typeface="+mn-ea"/>
                <a:cs typeface="+mn-cs"/>
              </a:rPr>
              <a:t>Methylphenidate (</a:t>
            </a:r>
            <a:r>
              <a:rPr kumimoji="0" lang="en-US" sz="2000" i="0" strike="noStrike" kern="1200" cap="none" spc="0" normalizeH="0" baseline="0" noProof="0" dirty="0" err="1">
                <a:ln>
                  <a:noFill/>
                </a:ln>
                <a:solidFill>
                  <a:srgbClr val="FFFF00"/>
                </a:solidFill>
                <a:effectLst/>
                <a:uLnTx/>
                <a:uFillTx/>
                <a:latin typeface="Proxima Nova"/>
                <a:ea typeface="+mn-ea"/>
                <a:cs typeface="+mn-cs"/>
              </a:rPr>
              <a:t>Concerta</a:t>
            </a:r>
            <a:r>
              <a:rPr kumimoji="0" lang="en-US" sz="2000" i="0" strike="noStrike" kern="1200" cap="none" spc="0" normalizeH="0" baseline="0" noProof="0" dirty="0">
                <a:ln>
                  <a:noFill/>
                </a:ln>
                <a:solidFill>
                  <a:srgbClr val="FFFF00"/>
                </a:solidFill>
                <a:effectLst/>
                <a:uLnTx/>
                <a:uFillTx/>
                <a:latin typeface="Proxima Nova"/>
                <a:ea typeface="+mn-ea"/>
                <a:cs typeface="+mn-cs"/>
              </a:rPr>
              <a:t>): </a:t>
            </a:r>
            <a:r>
              <a:rPr kumimoji="0" lang="en-US" sz="2000" b="0" i="0" u="none" strike="noStrike" kern="1200" cap="none" spc="0" normalizeH="0" baseline="0" noProof="0" dirty="0">
                <a:ln>
                  <a:noFill/>
                </a:ln>
                <a:solidFill>
                  <a:srgbClr val="231F20"/>
                </a:solidFill>
                <a:effectLst/>
                <a:uLnTx/>
                <a:uFillTx/>
                <a:latin typeface="Proxima Nova"/>
                <a:ea typeface="+mn-ea"/>
                <a:cs typeface="+mn-cs"/>
              </a:rPr>
              <a:t>ADHD (15.45 million prescriptions)</a:t>
            </a:r>
            <a:br>
              <a:rPr kumimoji="0" lang="en-US" sz="2000" b="0" i="0" u="none" strike="noStrike" kern="1200" cap="none" spc="0" normalizeH="0" baseline="0" noProof="0" dirty="0">
                <a:ln>
                  <a:noFill/>
                </a:ln>
                <a:solidFill>
                  <a:srgbClr val="231F20"/>
                </a:solidFill>
                <a:effectLst/>
                <a:uLnTx/>
                <a:uFillTx/>
                <a:latin typeface="Proxima Nova"/>
                <a:ea typeface="+mn-ea"/>
                <a:cs typeface="+mn-cs"/>
              </a:rPr>
            </a:br>
            <a:endParaRPr lang="en-US" dirty="0"/>
          </a:p>
        </p:txBody>
      </p:sp>
    </p:spTree>
    <p:extLst>
      <p:ext uri="{BB962C8B-B14F-4D97-AF65-F5344CB8AC3E}">
        <p14:creationId xmlns:p14="http://schemas.microsoft.com/office/powerpoint/2010/main" val="394543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C9EE-4CDE-B67A-1DCC-262555D77FFF}"/>
              </a:ext>
            </a:extLst>
          </p:cNvPr>
          <p:cNvSpPr>
            <a:spLocks noGrp="1"/>
          </p:cNvSpPr>
          <p:nvPr>
            <p:ph type="ctrTitle"/>
          </p:nvPr>
        </p:nvSpPr>
        <p:spPr>
          <a:xfrm>
            <a:off x="1524000" y="1524000"/>
            <a:ext cx="9144000" cy="5835444"/>
          </a:xfrm>
        </p:spPr>
        <p:txBody>
          <a:bodyPr>
            <a:normAutofit fontScale="90000"/>
          </a:bodyPr>
          <a:lstStyle/>
          <a:p>
            <a:pPr algn="l"/>
            <a:br>
              <a:rPr kumimoji="0" lang="en-US" sz="1800" b="1" i="0" u="sng" strike="noStrike" kern="1200" cap="none" spc="0" normalizeH="0" baseline="0" noProof="0" dirty="0">
                <a:ln>
                  <a:noFill/>
                </a:ln>
                <a:solidFill>
                  <a:srgbClr val="FFFF00"/>
                </a:solidFill>
                <a:effectLst/>
                <a:uLnTx/>
                <a:uFillTx/>
                <a:latin typeface="Proxima Nova"/>
                <a:ea typeface="+mj-ea"/>
                <a:cs typeface="+mj-cs"/>
                <a:hlinkClick r:id="rId3">
                  <a:extLst>
                    <a:ext uri="{A12FA001-AC4F-418D-AE19-62706E023703}">
                      <ahyp:hlinkClr xmlns:ahyp="http://schemas.microsoft.com/office/drawing/2018/hyperlinkcolor" val="tx"/>
                    </a:ext>
                  </a:extLst>
                </a:hlinkClick>
              </a:rPr>
            </a:br>
            <a:br>
              <a:rPr kumimoji="0" lang="en-US" sz="1800" b="1" i="0" u="sng" strike="noStrike" kern="1200" cap="none" spc="0" normalizeH="0" baseline="0" noProof="0" dirty="0">
                <a:ln>
                  <a:noFill/>
                </a:ln>
                <a:solidFill>
                  <a:srgbClr val="FFFF00"/>
                </a:solidFill>
                <a:effectLst/>
                <a:uLnTx/>
                <a:uFillTx/>
                <a:latin typeface="Proxima Nova"/>
                <a:ea typeface="+mj-ea"/>
                <a:cs typeface="+mj-cs"/>
                <a:hlinkClick r:id="rId3">
                  <a:extLst>
                    <a:ext uri="{A12FA001-AC4F-418D-AE19-62706E023703}">
                      <ahyp:hlinkClr xmlns:ahyp="http://schemas.microsoft.com/office/drawing/2018/hyperlinkcolor" val="tx"/>
                    </a:ext>
                  </a:extLst>
                </a:hlinkClick>
              </a:rPr>
            </a:br>
            <a:r>
              <a:rPr kumimoji="0" lang="en-US" sz="2000" b="1" i="0" strike="noStrike" kern="1200" cap="none" spc="0" normalizeH="0" baseline="0" noProof="0" dirty="0">
                <a:ln>
                  <a:noFill/>
                </a:ln>
                <a:solidFill>
                  <a:srgbClr val="FFFF00"/>
                </a:solidFill>
                <a:effectLst/>
                <a:uLnTx/>
                <a:uFillTx/>
                <a:latin typeface="Proxima Nova"/>
                <a:ea typeface="+mj-ea"/>
                <a:cs typeface="+mj-cs"/>
              </a:rPr>
              <a:t>Venlafaxine (Effexor):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Depression and anxiety (15.02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Clonazepam (</a:t>
            </a:r>
            <a:r>
              <a:rPr kumimoji="0" lang="en-US" sz="2000" b="1" i="0" strike="noStrike" kern="1200" cap="none" spc="0" normalizeH="0" baseline="0" noProof="0" dirty="0" err="1">
                <a:ln>
                  <a:noFill/>
                </a:ln>
                <a:solidFill>
                  <a:srgbClr val="FFFF00"/>
                </a:solidFill>
                <a:effectLst/>
                <a:uLnTx/>
                <a:uFillTx/>
                <a:latin typeface="Proxima Nova"/>
                <a:ea typeface="+mj-ea"/>
                <a:cs typeface="+mj-cs"/>
              </a:rPr>
              <a:t>Klonopin</a:t>
            </a:r>
            <a:r>
              <a:rPr kumimoji="0" lang="en-US" sz="2000" b="1" i="0"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Panic disorder (14.76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Buspirone (Buspar):</a:t>
            </a:r>
            <a:r>
              <a:rPr kumimoji="0" lang="en-US" sz="2000" b="1" i="0" u="none"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Anxiety (14.75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Lamotrigine (Lamictal):</a:t>
            </a:r>
            <a:r>
              <a:rPr kumimoji="0" lang="en-US" sz="2000" b="1" i="0" u="none"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Bipolar disorder (10.8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Quetiapine (Seroquel):</a:t>
            </a:r>
            <a:r>
              <a:rPr kumimoji="0" lang="en-US" sz="2000" b="1" i="0" u="none"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Bipolar disorder and schizophrenia (10.6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Lorazepam (Ativan):</a:t>
            </a:r>
            <a:r>
              <a:rPr kumimoji="0" lang="en-US" sz="2000" b="1" i="0" u="none"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Anxiety (10.56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Clonidine (</a:t>
            </a:r>
            <a:r>
              <a:rPr kumimoji="0" lang="en-US" sz="2000" b="1" i="0" strike="noStrike" kern="1200" cap="none" spc="0" normalizeH="0" baseline="0" noProof="0" dirty="0" err="1">
                <a:ln>
                  <a:noFill/>
                </a:ln>
                <a:solidFill>
                  <a:srgbClr val="FFFF00"/>
                </a:solidFill>
                <a:effectLst/>
                <a:uLnTx/>
                <a:uFillTx/>
                <a:latin typeface="Proxima Nova"/>
                <a:ea typeface="+mj-ea"/>
                <a:cs typeface="+mj-cs"/>
              </a:rPr>
              <a:t>Kapvay</a:t>
            </a:r>
            <a:r>
              <a:rPr kumimoji="0" lang="en-US" sz="2000" b="1" i="0" strike="noStrike" kern="1200" cap="none" spc="0" normalizeH="0" baseline="0" noProof="0" dirty="0">
                <a:ln>
                  <a:noFill/>
                </a:ln>
                <a:solidFill>
                  <a:srgbClr val="FFFF00"/>
                </a:solidFill>
                <a:effectLst/>
                <a:uLnTx/>
                <a:uFillTx/>
                <a:latin typeface="Proxima Nova"/>
                <a:ea typeface="+mj-ea"/>
                <a:cs typeface="+mj-cs"/>
              </a:rPr>
              <a:t>):</a:t>
            </a:r>
            <a:r>
              <a:rPr kumimoji="0" lang="en-US" sz="2000" b="1" i="0" u="none" strike="noStrike" kern="1200" cap="none" spc="0" normalizeH="0" baseline="0" noProof="0" dirty="0">
                <a:ln>
                  <a:noFill/>
                </a:ln>
                <a:solidFill>
                  <a:srgbClr val="FFFF00"/>
                </a:solidFill>
                <a:effectLst/>
                <a:uLnTx/>
                <a:uFillTx/>
                <a:latin typeface="Proxima Nova"/>
                <a:ea typeface="+mj-ea"/>
                <a:cs typeface="+mj-cs"/>
              </a:rPr>
              <a:t>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ADHD (9.87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Amitriptyline (Elavil):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Depression (9.09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Paroxetine (Paxil):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Depression, OCD, and panic disorder (9.03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r>
              <a:rPr kumimoji="0" lang="en-US" sz="2000" b="1" i="0" strike="noStrike" kern="1200" cap="none" spc="0" normalizeH="0" baseline="0" noProof="0" dirty="0">
                <a:ln>
                  <a:noFill/>
                </a:ln>
                <a:solidFill>
                  <a:srgbClr val="FFFF00"/>
                </a:solidFill>
                <a:effectLst/>
                <a:uLnTx/>
                <a:uFillTx/>
                <a:latin typeface="Proxima Nova"/>
                <a:ea typeface="+mj-ea"/>
                <a:cs typeface="+mj-cs"/>
              </a:rPr>
              <a:t>Lisdexamfetamine (Vyvanse):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ADHD and </a:t>
            </a:r>
            <a:r>
              <a:rPr kumimoji="0" lang="en-US" sz="2000" b="0" i="0" strike="noStrike" kern="1200" cap="none" spc="0" normalizeH="0" baseline="0" noProof="0" dirty="0">
                <a:ln>
                  <a:noFill/>
                </a:ln>
                <a:solidFill>
                  <a:schemeClr val="tx1"/>
                </a:solidFill>
                <a:effectLst/>
                <a:uLnTx/>
                <a:uFillTx/>
                <a:latin typeface="Proxima Nova"/>
                <a:ea typeface="+mj-ea"/>
                <a:cs typeface="+mj-cs"/>
              </a:rPr>
              <a:t>binge eating disorder </a:t>
            </a:r>
            <a:r>
              <a:rPr kumimoji="0" lang="en-US" sz="2000" b="0" i="0" u="none" strike="noStrike" kern="1200" cap="none" spc="0" normalizeH="0" baseline="0" noProof="0" dirty="0">
                <a:ln>
                  <a:noFill/>
                </a:ln>
                <a:solidFill>
                  <a:srgbClr val="231F20"/>
                </a:solidFill>
                <a:effectLst/>
                <a:uLnTx/>
                <a:uFillTx/>
                <a:latin typeface="Proxima Nova"/>
                <a:ea typeface="+mj-ea"/>
                <a:cs typeface="+mj-cs"/>
              </a:rPr>
              <a:t>(8.64 million prescriptions)</a:t>
            </a: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2000" b="0" i="0" u="none" strike="noStrike" kern="1200" cap="none" spc="0" normalizeH="0" baseline="0" noProof="0" dirty="0">
                <a:ln>
                  <a:noFill/>
                </a:ln>
                <a:solidFill>
                  <a:srgbClr val="231F20"/>
                </a:solidFill>
                <a:effectLst/>
                <a:uLnTx/>
                <a:uFillTx/>
                <a:latin typeface="Proxima Nova"/>
                <a:ea typeface="+mj-ea"/>
                <a:cs typeface="+mj-cs"/>
              </a:rPr>
            </a:br>
            <a:br>
              <a:rPr kumimoji="0" lang="en-US" sz="1800" b="0" i="0" u="none" strike="noStrike" kern="1200" cap="none" spc="0" normalizeH="0" baseline="0" noProof="0" dirty="0">
                <a:ln>
                  <a:noFill/>
                </a:ln>
                <a:solidFill>
                  <a:srgbClr val="231F20"/>
                </a:solidFill>
                <a:effectLst/>
                <a:uLnTx/>
                <a:uFillTx/>
                <a:latin typeface="Proxima Nova"/>
                <a:ea typeface="+mj-ea"/>
                <a:cs typeface="+mj-cs"/>
              </a:rPr>
            </a:br>
            <a:br>
              <a:rPr kumimoji="0" lang="en-US" sz="1800" b="0" i="0" u="none" strike="noStrike" kern="1200" cap="none" spc="0" normalizeH="0" baseline="0" noProof="0" dirty="0">
                <a:ln>
                  <a:noFill/>
                </a:ln>
                <a:solidFill>
                  <a:srgbClr val="231F20"/>
                </a:solidFill>
                <a:effectLst/>
                <a:uLnTx/>
                <a:uFillTx/>
                <a:latin typeface="Proxima Nova"/>
                <a:ea typeface="+mj-ea"/>
                <a:cs typeface="+mj-cs"/>
              </a:rPr>
            </a:br>
            <a:br>
              <a:rPr kumimoji="0" lang="en-US" sz="1800" b="0" i="0" u="none" strike="noStrike" kern="1200" cap="none" spc="0" normalizeH="0" baseline="0" noProof="0" dirty="0">
                <a:ln>
                  <a:noFill/>
                </a:ln>
                <a:solidFill>
                  <a:srgbClr val="231F20"/>
                </a:solidFill>
                <a:effectLst/>
                <a:uLnTx/>
                <a:uFillTx/>
                <a:latin typeface="Proxima Nova"/>
                <a:ea typeface="+mj-ea"/>
                <a:cs typeface="+mj-cs"/>
              </a:rPr>
            </a:br>
            <a:endParaRPr lang="en-US" sz="1800" dirty="0"/>
          </a:p>
        </p:txBody>
      </p:sp>
      <p:sp>
        <p:nvSpPr>
          <p:cNvPr id="4" name="TextBox 3">
            <a:extLst>
              <a:ext uri="{FF2B5EF4-FFF2-40B4-BE49-F238E27FC236}">
                <a16:creationId xmlns:a16="http://schemas.microsoft.com/office/drawing/2014/main" id="{F182DC50-CEFD-E52F-3ECE-5C24BE0E1DED}"/>
              </a:ext>
            </a:extLst>
          </p:cNvPr>
          <p:cNvSpPr txBox="1"/>
          <p:nvPr/>
        </p:nvSpPr>
        <p:spPr>
          <a:xfrm>
            <a:off x="0" y="433137"/>
            <a:ext cx="12191999" cy="523220"/>
          </a:xfrm>
          <a:prstGeom prst="rect">
            <a:avLst/>
          </a:prstGeom>
          <a:noFill/>
        </p:spPr>
        <p:txBody>
          <a:bodyPr wrap="square" rtlCol="0">
            <a:spAutoFit/>
          </a:bodyPr>
          <a:lstStyle/>
          <a:p>
            <a:pPr algn="ctr"/>
            <a:r>
              <a:rPr kumimoji="0" lang="en-US" sz="2800" b="1" i="0" u="sng" strike="noStrike" kern="1200" cap="none" spc="0" normalizeH="0" baseline="0" noProof="0" dirty="0">
                <a:ln>
                  <a:noFill/>
                </a:ln>
                <a:solidFill>
                  <a:srgbClr val="FFFF00"/>
                </a:solidFill>
                <a:effectLst/>
                <a:uLnTx/>
                <a:uFillTx/>
                <a:latin typeface="Calibri" panose="020F0502020204030204"/>
                <a:ea typeface="+mj-ea"/>
                <a:cs typeface="+mj-cs"/>
              </a:rPr>
              <a:t>Top medications of 2020 </a:t>
            </a:r>
            <a:r>
              <a:rPr kumimoji="0" lang="en-US" sz="2800" b="1" i="0" u="sng" strike="noStrike" kern="1200" cap="none" spc="0" normalizeH="0" baseline="0" noProof="0" dirty="0" err="1">
                <a:ln>
                  <a:noFill/>
                </a:ln>
                <a:solidFill>
                  <a:srgbClr val="FFFF00"/>
                </a:solidFill>
                <a:effectLst/>
                <a:uLnTx/>
                <a:uFillTx/>
                <a:latin typeface="Calibri" panose="020F0502020204030204"/>
                <a:ea typeface="+mj-ea"/>
                <a:cs typeface="+mj-cs"/>
              </a:rPr>
              <a:t>cont</a:t>
            </a:r>
            <a:endParaRPr lang="en-US" dirty="0"/>
          </a:p>
        </p:txBody>
      </p:sp>
    </p:spTree>
    <p:extLst>
      <p:ext uri="{BB962C8B-B14F-4D97-AF65-F5344CB8AC3E}">
        <p14:creationId xmlns:p14="http://schemas.microsoft.com/office/powerpoint/2010/main" val="248196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CA36-509C-9004-5660-B19B2A6690D4}"/>
              </a:ext>
            </a:extLst>
          </p:cNvPr>
          <p:cNvSpPr>
            <a:spLocks noGrp="1"/>
          </p:cNvSpPr>
          <p:nvPr>
            <p:ph type="ctrTitle"/>
          </p:nvPr>
        </p:nvSpPr>
        <p:spPr>
          <a:xfrm>
            <a:off x="1524000" y="0"/>
            <a:ext cx="9144000" cy="1875295"/>
          </a:xfrm>
        </p:spPr>
        <p:txBody>
          <a:bodyPr/>
          <a:lstStyle/>
          <a:p>
            <a:r>
              <a:rPr lang="en-US" dirty="0"/>
              <a:t>The developmental process</a:t>
            </a:r>
          </a:p>
        </p:txBody>
      </p:sp>
      <p:sp>
        <p:nvSpPr>
          <p:cNvPr id="3" name="Subtitle 2">
            <a:extLst>
              <a:ext uri="{FF2B5EF4-FFF2-40B4-BE49-F238E27FC236}">
                <a16:creationId xmlns:a16="http://schemas.microsoft.com/office/drawing/2014/main" id="{EDC7CEB1-659C-2BE6-EAEE-FD94B037836F}"/>
              </a:ext>
            </a:extLst>
          </p:cNvPr>
          <p:cNvSpPr>
            <a:spLocks noGrp="1"/>
          </p:cNvSpPr>
          <p:nvPr>
            <p:ph type="subTitle" idx="1"/>
          </p:nvPr>
        </p:nvSpPr>
        <p:spPr>
          <a:xfrm>
            <a:off x="132201" y="1780674"/>
            <a:ext cx="9144000" cy="4480641"/>
          </a:xfrm>
        </p:spPr>
        <p:txBody>
          <a:bodyPr>
            <a:normAutofit fontScale="92500" lnSpcReduction="10000"/>
          </a:bodyPr>
          <a:lstStyle/>
          <a:p>
            <a:pPr algn="l"/>
            <a:endParaRPr lang="en-US" sz="3200" dirty="0"/>
          </a:p>
          <a:p>
            <a:pPr algn="l"/>
            <a:r>
              <a:rPr lang="en-US" sz="3200" b="1" dirty="0">
                <a:solidFill>
                  <a:srgbClr val="FFFF00"/>
                </a:solidFill>
              </a:rPr>
              <a:t>Erikson’s 7 Stages of Life</a:t>
            </a:r>
          </a:p>
          <a:p>
            <a:pPr algn="l"/>
            <a:endParaRPr lang="en-US" sz="3200" b="1" dirty="0">
              <a:solidFill>
                <a:srgbClr val="FFFF00"/>
              </a:solidFill>
            </a:endParaRPr>
          </a:p>
          <a:p>
            <a:pPr algn="l"/>
            <a:endParaRPr lang="en-US" sz="3200" b="1" dirty="0">
              <a:solidFill>
                <a:srgbClr val="FFFF00"/>
              </a:solidFill>
            </a:endParaRPr>
          </a:p>
          <a:p>
            <a:pPr algn="l"/>
            <a:r>
              <a:rPr lang="en-US" sz="3200" b="1" dirty="0">
                <a:solidFill>
                  <a:srgbClr val="FFFF00"/>
                </a:solidFill>
              </a:rPr>
              <a:t>Stress and the brain </a:t>
            </a:r>
          </a:p>
          <a:p>
            <a:pPr algn="l"/>
            <a:endParaRPr lang="en-US" sz="3200" b="1" dirty="0">
              <a:solidFill>
                <a:srgbClr val="FFFF00"/>
              </a:solidFill>
            </a:endParaRPr>
          </a:p>
          <a:p>
            <a:pPr algn="l"/>
            <a:endParaRPr lang="en-US" sz="3200" b="1" dirty="0">
              <a:solidFill>
                <a:srgbClr val="FFFF00"/>
              </a:solidFill>
            </a:endParaRPr>
          </a:p>
          <a:p>
            <a:pPr algn="l"/>
            <a:r>
              <a:rPr lang="en-US" sz="3200" b="1" dirty="0">
                <a:solidFill>
                  <a:srgbClr val="FFFF00"/>
                </a:solidFill>
              </a:rPr>
              <a:t>The brains development</a:t>
            </a:r>
          </a:p>
          <a:p>
            <a:pPr algn="l"/>
            <a:r>
              <a:rPr lang="en-US" sz="3200" b="1" dirty="0">
                <a:solidFill>
                  <a:srgbClr val="FFFF00"/>
                </a:solidFill>
              </a:rPr>
              <a:t>  </a:t>
            </a:r>
          </a:p>
        </p:txBody>
      </p:sp>
      <p:pic>
        <p:nvPicPr>
          <p:cNvPr id="1026" name="Picture 2" descr="Erikson's Stages of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373" y="2293439"/>
            <a:ext cx="6349138" cy="423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6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478C-E606-FB62-F323-8E9F331D1712}"/>
              </a:ext>
            </a:extLst>
          </p:cNvPr>
          <p:cNvSpPr>
            <a:spLocks noGrp="1"/>
          </p:cNvSpPr>
          <p:nvPr>
            <p:ph type="ctrTitle"/>
          </p:nvPr>
        </p:nvSpPr>
        <p:spPr>
          <a:xfrm>
            <a:off x="1524000" y="174929"/>
            <a:ext cx="9144000" cy="993913"/>
          </a:xfrm>
        </p:spPr>
        <p:txBody>
          <a:bodyPr/>
          <a:lstStyle/>
          <a:p>
            <a:r>
              <a:rPr lang="en-US" dirty="0"/>
              <a:t>COVID-19</a:t>
            </a:r>
          </a:p>
        </p:txBody>
      </p:sp>
      <p:sp>
        <p:nvSpPr>
          <p:cNvPr id="3" name="Subtitle 2">
            <a:extLst>
              <a:ext uri="{FF2B5EF4-FFF2-40B4-BE49-F238E27FC236}">
                <a16:creationId xmlns:a16="http://schemas.microsoft.com/office/drawing/2014/main" id="{EA513489-185A-431F-D826-B1998935B0F7}"/>
              </a:ext>
            </a:extLst>
          </p:cNvPr>
          <p:cNvSpPr>
            <a:spLocks noGrp="1"/>
          </p:cNvSpPr>
          <p:nvPr>
            <p:ph type="subTitle" idx="1"/>
          </p:nvPr>
        </p:nvSpPr>
        <p:spPr>
          <a:xfrm>
            <a:off x="578413" y="1717482"/>
            <a:ext cx="4579951" cy="4397071"/>
          </a:xfrm>
        </p:spPr>
        <p:txBody>
          <a:bodyPr>
            <a:normAutofit/>
          </a:bodyPr>
          <a:lstStyle/>
          <a:p>
            <a:pPr algn="l"/>
            <a:r>
              <a:rPr lang="en-US" sz="3200" b="1" dirty="0">
                <a:solidFill>
                  <a:srgbClr val="FFFF00"/>
                </a:solidFill>
              </a:rPr>
              <a:t>1. Cognitive and attention deficits (brain fog).</a:t>
            </a:r>
          </a:p>
          <a:p>
            <a:pPr algn="l"/>
            <a:r>
              <a:rPr lang="en-US" sz="3200" b="1" dirty="0">
                <a:solidFill>
                  <a:srgbClr val="FFFF00"/>
                </a:solidFill>
              </a:rPr>
              <a:t>2. Anxiety and depression.</a:t>
            </a:r>
          </a:p>
          <a:p>
            <a:pPr algn="l"/>
            <a:r>
              <a:rPr lang="en-US" sz="3200" b="1" dirty="0">
                <a:solidFill>
                  <a:srgbClr val="FFFF00"/>
                </a:solidFill>
              </a:rPr>
              <a:t>3. Psychosis.</a:t>
            </a:r>
          </a:p>
          <a:p>
            <a:pPr algn="l"/>
            <a:r>
              <a:rPr lang="en-US" sz="3200" b="1" dirty="0">
                <a:solidFill>
                  <a:srgbClr val="FFFF00"/>
                </a:solidFill>
              </a:rPr>
              <a:t>4. Seizures</a:t>
            </a:r>
          </a:p>
          <a:p>
            <a:pPr algn="l"/>
            <a:r>
              <a:rPr lang="en-US" sz="3200" b="1" dirty="0">
                <a:solidFill>
                  <a:srgbClr val="FFFF00"/>
                </a:solidFill>
              </a:rPr>
              <a:t>5. Suicidal behaviors</a:t>
            </a:r>
          </a:p>
        </p:txBody>
      </p:sp>
      <p:pic>
        <p:nvPicPr>
          <p:cNvPr id="4" name="Picture 3"/>
          <p:cNvPicPr>
            <a:picLocks noChangeAspect="1"/>
          </p:cNvPicPr>
          <p:nvPr/>
        </p:nvPicPr>
        <p:blipFill>
          <a:blip r:embed="rId3"/>
          <a:stretch>
            <a:fillRect/>
          </a:stretch>
        </p:blipFill>
        <p:spPr>
          <a:xfrm>
            <a:off x="5354047" y="1367625"/>
            <a:ext cx="6704571" cy="4746928"/>
          </a:xfrm>
          <a:prstGeom prst="rect">
            <a:avLst/>
          </a:prstGeom>
        </p:spPr>
      </p:pic>
    </p:spTree>
    <p:extLst>
      <p:ext uri="{BB962C8B-B14F-4D97-AF65-F5344CB8AC3E}">
        <p14:creationId xmlns:p14="http://schemas.microsoft.com/office/powerpoint/2010/main" val="2772308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524000" y="604299"/>
            <a:ext cx="9144000" cy="1749287"/>
          </a:xfrm>
        </p:spPr>
        <p:txBody>
          <a:bodyPr/>
          <a:lstStyle/>
          <a:p>
            <a:r>
              <a:rPr lang="en-US" spc="400" dirty="0">
                <a:latin typeface="+mn-lt"/>
              </a:rPr>
              <a:t>Mental health and the family</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1527048" y="2496709"/>
            <a:ext cx="9144000" cy="3387255"/>
          </a:xfrm>
        </p:spPr>
        <p:txBody>
          <a:bodyPr>
            <a:noAutofit/>
          </a:bodyPr>
          <a:lstStyle/>
          <a:p>
            <a:pPr algn="l"/>
            <a:r>
              <a:rPr lang="en-US" sz="3200" b="1" dirty="0">
                <a:solidFill>
                  <a:srgbClr val="FFFF00"/>
                </a:solidFill>
              </a:rPr>
              <a:t>Family members suffer when the veteran suffers.</a:t>
            </a:r>
          </a:p>
          <a:p>
            <a:pPr algn="l"/>
            <a:r>
              <a:rPr lang="en-US" sz="3200" b="1" dirty="0">
                <a:solidFill>
                  <a:srgbClr val="FFFF00"/>
                </a:solidFill>
              </a:rPr>
              <a:t>They don’t know what is available.</a:t>
            </a:r>
          </a:p>
          <a:p>
            <a:pPr algn="l"/>
            <a:r>
              <a:rPr lang="en-US" sz="3200" b="1" dirty="0">
                <a:solidFill>
                  <a:srgbClr val="FFFF00"/>
                </a:solidFill>
              </a:rPr>
              <a:t>They are scared to have a conversation about mental health with the veteran or service member.</a:t>
            </a:r>
          </a:p>
          <a:p>
            <a:pPr algn="l"/>
            <a:r>
              <a:rPr lang="en-US" sz="3200" b="1" dirty="0">
                <a:solidFill>
                  <a:srgbClr val="FFFF00"/>
                </a:solidFill>
              </a:rPr>
              <a:t>It’s just to hard, so why fight it?</a:t>
            </a:r>
          </a:p>
        </p:txBody>
      </p:sp>
    </p:spTree>
    <p:extLst>
      <p:ext uri="{BB962C8B-B14F-4D97-AF65-F5344CB8AC3E}">
        <p14:creationId xmlns:p14="http://schemas.microsoft.com/office/powerpoint/2010/main" val="172818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p:txBody>
          <a:bodyPr/>
          <a:lstStyle/>
          <a:p>
            <a:r>
              <a:rPr lang="en-US" dirty="0">
                <a:latin typeface="+mn-lt"/>
              </a:rPr>
              <a:t>Who is this guy?</a:t>
            </a:r>
            <a:endParaRPr lang="en-US" dirty="0"/>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5074404" y="3127248"/>
            <a:ext cx="5962404" cy="3118104"/>
          </a:xfrm>
        </p:spPr>
        <p:txBody>
          <a:bodyPr/>
          <a:lstStyle/>
          <a:p>
            <a:pPr algn="r"/>
            <a:r>
              <a:rPr lang="en-US" dirty="0"/>
              <a:t>Afghanistan 2002-2003, SOT-A, 20</a:t>
            </a:r>
            <a:r>
              <a:rPr lang="en-US" baseline="30000" dirty="0"/>
              <a:t>th</a:t>
            </a:r>
            <a:r>
              <a:rPr lang="en-US" dirty="0"/>
              <a:t> SFG(A)</a:t>
            </a:r>
            <a:endParaRPr lang="en-US" sz="1800" dirty="0">
              <a:solidFill>
                <a:schemeClr val="bg1"/>
              </a:solidFill>
            </a:endParaRPr>
          </a:p>
          <a:p>
            <a:pPr algn="r"/>
            <a:r>
              <a:rPr lang="en-US" dirty="0"/>
              <a:t>Iraq 2005-2006, IN Squad Leader, 1-184</a:t>
            </a:r>
            <a:r>
              <a:rPr lang="en-US" baseline="30000" dirty="0"/>
              <a:t>th</a:t>
            </a:r>
            <a:r>
              <a:rPr lang="en-US" dirty="0"/>
              <a:t> IN BN</a:t>
            </a:r>
            <a:endParaRPr lang="en-US" sz="1800" dirty="0">
              <a:solidFill>
                <a:schemeClr val="bg1"/>
              </a:solidFill>
            </a:endParaRPr>
          </a:p>
          <a:p>
            <a:pPr algn="r"/>
            <a:r>
              <a:rPr lang="en-US" dirty="0"/>
              <a:t>Iraq 2008-2009, IN Platoon Sergeant, 1-184</a:t>
            </a:r>
            <a:r>
              <a:rPr lang="en-US" baseline="30000" dirty="0"/>
              <a:t>th</a:t>
            </a:r>
            <a:r>
              <a:rPr lang="en-US" dirty="0"/>
              <a:t> IN BN</a:t>
            </a:r>
            <a:endParaRPr lang="en-US" sz="1800" dirty="0">
              <a:solidFill>
                <a:schemeClr val="bg1"/>
              </a:solidFill>
            </a:endParaRPr>
          </a:p>
          <a:p>
            <a:pPr algn="r"/>
            <a:r>
              <a:rPr lang="en-US" dirty="0"/>
              <a:t>Guantanamo Bay Cuba 2014-2015, JTF Ops SGM</a:t>
            </a:r>
          </a:p>
          <a:p>
            <a:pPr algn="r"/>
            <a:r>
              <a:rPr lang="en-US" sz="1800" dirty="0">
                <a:solidFill>
                  <a:schemeClr val="bg1"/>
                </a:solidFill>
              </a:rPr>
              <a:t>Warrior Tra</a:t>
            </a:r>
            <a:r>
              <a:rPr lang="en-US" dirty="0"/>
              <a:t>nsition Battalion FT Knox 2015-2016, CSM</a:t>
            </a:r>
          </a:p>
          <a:p>
            <a:pPr algn="r"/>
            <a:r>
              <a:rPr lang="en-US" dirty="0"/>
              <a:t>Ireland Army Hospital FT Knox 2016, CSM</a:t>
            </a:r>
          </a:p>
          <a:p>
            <a:pPr algn="r"/>
            <a:r>
              <a:rPr lang="en-US" dirty="0"/>
              <a:t>Combat Action Badge 2002</a:t>
            </a:r>
          </a:p>
          <a:p>
            <a:pPr algn="r"/>
            <a:r>
              <a:rPr lang="en-US" dirty="0"/>
              <a:t>Combat Infantry Badge 2005 </a:t>
            </a:r>
            <a:endParaRPr lang="en-US" sz="1800" dirty="0">
              <a:solidFill>
                <a:schemeClr val="bg1"/>
              </a:solidFill>
            </a:endParaRPr>
          </a:p>
        </p:txBody>
      </p: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A Well mind</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dirty="0"/>
          </a:p>
        </p:txBody>
      </p:sp>
      <p:pic>
        <p:nvPicPr>
          <p:cNvPr id="12" name="Picture Placeholder 11" descr="A silver emblem with wings&#10;&#10;Description automatically generated with low confidence">
            <a:extLst>
              <a:ext uri="{FF2B5EF4-FFF2-40B4-BE49-F238E27FC236}">
                <a16:creationId xmlns:a16="http://schemas.microsoft.com/office/drawing/2014/main" id="{4AA7DC57-4E3B-0495-D845-EDDA80C053CB}"/>
              </a:ext>
            </a:extLst>
          </p:cNvPr>
          <p:cNvPicPr>
            <a:picLocks noGrp="1" noChangeAspect="1"/>
          </p:cNvPicPr>
          <p:nvPr>
            <p:ph type="pic" sz="quarter" idx="14"/>
          </p:nvPr>
        </p:nvPicPr>
        <p:blipFill rotWithShape="1">
          <a:blip r:embed="rId3"/>
          <a:srcRect l="10622" t="182" r="12106" b="733"/>
          <a:stretch/>
        </p:blipFill>
        <p:spPr>
          <a:xfrm>
            <a:off x="1261673" y="2537381"/>
            <a:ext cx="3707972" cy="3707971"/>
          </a:xfrm>
        </p:spPr>
      </p:pic>
    </p:spTree>
    <p:extLst>
      <p:ext uri="{BB962C8B-B14F-4D97-AF65-F5344CB8AC3E}">
        <p14:creationId xmlns:p14="http://schemas.microsoft.com/office/powerpoint/2010/main" val="161359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463615" y="0"/>
            <a:ext cx="9144000" cy="1325880"/>
          </a:xfrm>
        </p:spPr>
        <p:txBody>
          <a:bodyPr/>
          <a:lstStyle/>
          <a:p>
            <a:r>
              <a:rPr lang="en-US" spc="400" dirty="0">
                <a:latin typeface="+mn-lt"/>
              </a:rPr>
              <a:t>Resources</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1647817" y="1227711"/>
            <a:ext cx="9144000" cy="1325880"/>
          </a:xfrm>
        </p:spPr>
        <p:txBody>
          <a:bodyPr/>
          <a:lstStyle/>
          <a:p>
            <a:r>
              <a:rPr lang="en-US" dirty="0"/>
              <a:t>Federal</a:t>
            </a:r>
          </a:p>
        </p:txBody>
      </p:sp>
      <p:sp>
        <p:nvSpPr>
          <p:cNvPr id="4" name="TextBox 3">
            <a:extLst>
              <a:ext uri="{FF2B5EF4-FFF2-40B4-BE49-F238E27FC236}">
                <a16:creationId xmlns:a16="http://schemas.microsoft.com/office/drawing/2014/main" id="{A8F30A59-8FCF-A6EA-07FB-0BA33BFE2AE0}"/>
              </a:ext>
            </a:extLst>
          </p:cNvPr>
          <p:cNvSpPr txBox="1"/>
          <p:nvPr/>
        </p:nvSpPr>
        <p:spPr>
          <a:xfrm>
            <a:off x="172913" y="4756003"/>
            <a:ext cx="12192000" cy="1815882"/>
          </a:xfrm>
          <a:prstGeom prst="rect">
            <a:avLst/>
          </a:prstGeom>
          <a:noFill/>
        </p:spPr>
        <p:txBody>
          <a:bodyPr wrap="square" rtlCol="0">
            <a:spAutoFit/>
          </a:bodyPr>
          <a:lstStyle/>
          <a:p>
            <a:r>
              <a:rPr lang="en-US" dirty="0"/>
              <a:t>	</a:t>
            </a:r>
            <a:r>
              <a:rPr lang="en-US" sz="2800" b="1" dirty="0">
                <a:solidFill>
                  <a:srgbClr val="FFFF00"/>
                </a:solidFill>
              </a:rPr>
              <a:t>38 CFR Book C</a:t>
            </a:r>
          </a:p>
          <a:p>
            <a:r>
              <a:rPr lang="en-US" sz="2800" b="1" dirty="0">
                <a:solidFill>
                  <a:srgbClr val="FFFF00"/>
                </a:solidFill>
              </a:rPr>
              <a:t>	U.S. Department of Veterans Affairs National Center for PTSD</a:t>
            </a:r>
          </a:p>
          <a:p>
            <a:r>
              <a:rPr lang="en-US" sz="2800" b="1" dirty="0">
                <a:solidFill>
                  <a:srgbClr val="FFFF00"/>
                </a:solidFill>
              </a:rPr>
              <a:t>	988 (press 1)</a:t>
            </a:r>
          </a:p>
          <a:p>
            <a:r>
              <a:rPr lang="en-US" sz="2800" b="1" dirty="0">
                <a:solidFill>
                  <a:srgbClr val="FFFF00"/>
                </a:solidFill>
              </a:rPr>
              <a:t>	VA’s PTSD Program Locator</a:t>
            </a:r>
          </a:p>
        </p:txBody>
      </p:sp>
      <p:pic>
        <p:nvPicPr>
          <p:cNvPr id="6" name="Picture 5">
            <a:extLst>
              <a:ext uri="{FF2B5EF4-FFF2-40B4-BE49-F238E27FC236}">
                <a16:creationId xmlns:a16="http://schemas.microsoft.com/office/drawing/2014/main" id="{C96001A5-FE46-601E-667F-383445FF6D86}"/>
              </a:ext>
            </a:extLst>
          </p:cNvPr>
          <p:cNvPicPr>
            <a:picLocks noChangeAspect="1"/>
          </p:cNvPicPr>
          <p:nvPr/>
        </p:nvPicPr>
        <p:blipFill>
          <a:blip r:embed="rId3"/>
          <a:stretch>
            <a:fillRect/>
          </a:stretch>
        </p:blipFill>
        <p:spPr>
          <a:xfrm>
            <a:off x="8743751" y="1540272"/>
            <a:ext cx="3033777" cy="3037956"/>
          </a:xfrm>
          <a:prstGeom prst="rect">
            <a:avLst/>
          </a:prstGeom>
        </p:spPr>
      </p:pic>
      <p:pic>
        <p:nvPicPr>
          <p:cNvPr id="8" name="Picture 7">
            <a:extLst>
              <a:ext uri="{FF2B5EF4-FFF2-40B4-BE49-F238E27FC236}">
                <a16:creationId xmlns:a16="http://schemas.microsoft.com/office/drawing/2014/main" id="{C064DCA0-02EB-647D-60CA-F2075DAFFC78}"/>
              </a:ext>
            </a:extLst>
          </p:cNvPr>
          <p:cNvPicPr>
            <a:picLocks noChangeAspect="1"/>
          </p:cNvPicPr>
          <p:nvPr/>
        </p:nvPicPr>
        <p:blipFill>
          <a:blip r:embed="rId4"/>
          <a:stretch>
            <a:fillRect/>
          </a:stretch>
        </p:blipFill>
        <p:spPr>
          <a:xfrm>
            <a:off x="989843" y="1543131"/>
            <a:ext cx="3242639" cy="2995621"/>
          </a:xfrm>
          <a:prstGeom prst="rect">
            <a:avLst/>
          </a:prstGeom>
        </p:spPr>
      </p:pic>
    </p:spTree>
    <p:extLst>
      <p:ext uri="{BB962C8B-B14F-4D97-AF65-F5344CB8AC3E}">
        <p14:creationId xmlns:p14="http://schemas.microsoft.com/office/powerpoint/2010/main" val="2106997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78D2-B0A4-862F-E212-6D1CD9F84C2D}"/>
              </a:ext>
            </a:extLst>
          </p:cNvPr>
          <p:cNvSpPr>
            <a:spLocks noGrp="1"/>
          </p:cNvSpPr>
          <p:nvPr>
            <p:ph type="ctrTitle"/>
          </p:nvPr>
        </p:nvSpPr>
        <p:spPr>
          <a:xfrm>
            <a:off x="0" y="0"/>
            <a:ext cx="12192000" cy="1325880"/>
          </a:xfrm>
        </p:spPr>
        <p:txBody>
          <a:bodyPr/>
          <a:lstStyle/>
          <a:p>
            <a:r>
              <a:rPr lang="en-US" dirty="0"/>
              <a:t>National Resources</a:t>
            </a:r>
          </a:p>
        </p:txBody>
      </p:sp>
      <p:sp>
        <p:nvSpPr>
          <p:cNvPr id="3" name="Subtitle 2">
            <a:extLst>
              <a:ext uri="{FF2B5EF4-FFF2-40B4-BE49-F238E27FC236}">
                <a16:creationId xmlns:a16="http://schemas.microsoft.com/office/drawing/2014/main" id="{8A9A7634-E2C5-2032-92E6-3088E92B8EF4}"/>
              </a:ext>
            </a:extLst>
          </p:cNvPr>
          <p:cNvSpPr>
            <a:spLocks noGrp="1"/>
          </p:cNvSpPr>
          <p:nvPr>
            <p:ph type="subTitle" idx="1"/>
          </p:nvPr>
        </p:nvSpPr>
        <p:spPr>
          <a:xfrm>
            <a:off x="0" y="2005262"/>
            <a:ext cx="12192000" cy="4852737"/>
          </a:xfrm>
        </p:spPr>
        <p:txBody>
          <a:bodyPr/>
          <a:lstStyle/>
          <a:p>
            <a:pPr algn="l"/>
            <a:r>
              <a:rPr lang="en-US" sz="2400" b="1" i="1" dirty="0">
                <a:solidFill>
                  <a:srgbClr val="FFFF00"/>
                </a:solidFill>
              </a:rPr>
              <a:t>	</a:t>
            </a:r>
            <a:r>
              <a:rPr lang="en-US" sz="2800" b="1" i="1" dirty="0">
                <a:solidFill>
                  <a:srgbClr val="FFFF00"/>
                </a:solidFill>
              </a:rPr>
              <a:t>Mission 22:  </a:t>
            </a:r>
            <a:r>
              <a:rPr lang="en-US" dirty="0"/>
              <a:t>	</a:t>
            </a:r>
            <a:r>
              <a:rPr lang="en-US" sz="2400" dirty="0"/>
              <a:t>6,026 Veterans and Families Served</a:t>
            </a:r>
          </a:p>
          <a:p>
            <a:pPr algn="l"/>
            <a:r>
              <a:rPr lang="en-US" sz="2400" dirty="0"/>
              <a:t>				$13,084,250 Funding into Programs</a:t>
            </a:r>
          </a:p>
          <a:p>
            <a:pPr algn="l"/>
            <a:r>
              <a:rPr lang="en-US" sz="2400" dirty="0"/>
              <a:t>				4,069 Volunteer Ambassadors</a:t>
            </a:r>
            <a:r>
              <a:rPr lang="en-US" dirty="0"/>
              <a:t>.</a:t>
            </a:r>
          </a:p>
          <a:p>
            <a:pPr algn="l"/>
            <a:endParaRPr lang="en-US" dirty="0"/>
          </a:p>
          <a:p>
            <a:pPr algn="l"/>
            <a:endParaRPr lang="en-US" dirty="0"/>
          </a:p>
          <a:p>
            <a:pPr algn="l"/>
            <a:r>
              <a:rPr lang="en-US" sz="2400" b="1" i="1" dirty="0">
                <a:solidFill>
                  <a:srgbClr val="FFFF00"/>
                </a:solidFill>
              </a:rPr>
              <a:t>	</a:t>
            </a:r>
            <a:r>
              <a:rPr lang="en-US" sz="2800" b="1" i="1" dirty="0">
                <a:solidFill>
                  <a:srgbClr val="FFFF00"/>
                </a:solidFill>
              </a:rPr>
              <a:t>Creative Arts for Vets (CAV): </a:t>
            </a:r>
            <a:r>
              <a:rPr lang="en-US" dirty="0"/>
              <a:t>	</a:t>
            </a:r>
            <a:r>
              <a:rPr lang="en-US" sz="2400" dirty="0"/>
              <a:t>Art-based wellness</a:t>
            </a:r>
          </a:p>
          <a:p>
            <a:pPr algn="l"/>
            <a:r>
              <a:rPr lang="en-US" sz="2400" dirty="0"/>
              <a:t>							Art + Horses</a:t>
            </a:r>
          </a:p>
          <a:p>
            <a:pPr algn="l"/>
            <a:r>
              <a:rPr lang="en-US" sz="2400" dirty="0"/>
              <a:t>							Art + Farm</a:t>
            </a:r>
          </a:p>
          <a:p>
            <a:pPr algn="l"/>
            <a:r>
              <a:rPr lang="en-US" sz="2400" dirty="0"/>
              <a:t>							Yoga</a:t>
            </a:r>
          </a:p>
          <a:p>
            <a:pPr algn="l"/>
            <a:r>
              <a:rPr lang="en-US" dirty="0"/>
              <a:t>			</a:t>
            </a:r>
          </a:p>
          <a:p>
            <a:pPr algn="l"/>
            <a:endParaRPr lang="en-US" dirty="0"/>
          </a:p>
        </p:txBody>
      </p:sp>
    </p:spTree>
    <p:extLst>
      <p:ext uri="{BB962C8B-B14F-4D97-AF65-F5344CB8AC3E}">
        <p14:creationId xmlns:p14="http://schemas.microsoft.com/office/powerpoint/2010/main" val="3326405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524000" y="92364"/>
            <a:ext cx="9144000" cy="1136072"/>
          </a:xfrm>
        </p:spPr>
        <p:txBody>
          <a:bodyPr/>
          <a:lstStyle/>
          <a:p>
            <a:r>
              <a:rPr lang="en-US" spc="400" dirty="0">
                <a:latin typeface="+mn-lt"/>
              </a:rPr>
              <a:t>Resources</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1527048" y="1089891"/>
            <a:ext cx="9144000" cy="4094757"/>
          </a:xfrm>
        </p:spPr>
        <p:txBody>
          <a:bodyPr/>
          <a:lstStyle/>
          <a:p>
            <a:r>
              <a:rPr lang="en-US" dirty="0"/>
              <a:t>Indiana</a:t>
            </a:r>
          </a:p>
        </p:txBody>
      </p:sp>
      <p:sp>
        <p:nvSpPr>
          <p:cNvPr id="4" name="TextBox 3">
            <a:extLst>
              <a:ext uri="{FF2B5EF4-FFF2-40B4-BE49-F238E27FC236}">
                <a16:creationId xmlns:a16="http://schemas.microsoft.com/office/drawing/2014/main" id="{2B76A8CB-6C90-D523-A7BC-5865730422AA}"/>
              </a:ext>
            </a:extLst>
          </p:cNvPr>
          <p:cNvSpPr txBox="1"/>
          <p:nvPr/>
        </p:nvSpPr>
        <p:spPr>
          <a:xfrm>
            <a:off x="1652336" y="2351789"/>
            <a:ext cx="10539663" cy="3416320"/>
          </a:xfrm>
          <a:prstGeom prst="rect">
            <a:avLst/>
          </a:prstGeom>
          <a:noFill/>
        </p:spPr>
        <p:txBody>
          <a:bodyPr wrap="square" rtlCol="0">
            <a:spAutoFit/>
          </a:bodyPr>
          <a:lstStyle/>
          <a:p>
            <a:r>
              <a:rPr lang="en-US" sz="3600" b="1" dirty="0">
                <a:solidFill>
                  <a:srgbClr val="FFFF00"/>
                </a:solidFill>
              </a:rPr>
              <a:t>ICAN- Indiana Canine Assistant Network</a:t>
            </a:r>
          </a:p>
          <a:p>
            <a:r>
              <a:rPr lang="en-US" sz="3600" b="1" dirty="0">
                <a:solidFill>
                  <a:srgbClr val="FFFF00"/>
                </a:solidFill>
              </a:rPr>
              <a:t>SAMHSA</a:t>
            </a:r>
          </a:p>
          <a:p>
            <a:r>
              <a:rPr lang="en-US" sz="3600" b="1" dirty="0">
                <a:solidFill>
                  <a:srgbClr val="FFFF00"/>
                </a:solidFill>
              </a:rPr>
              <a:t>Indiana DAV</a:t>
            </a:r>
          </a:p>
          <a:p>
            <a:r>
              <a:rPr lang="en-US" sz="3600" b="1" dirty="0">
                <a:solidFill>
                  <a:srgbClr val="FFFF00"/>
                </a:solidFill>
              </a:rPr>
              <a:t>IN VFW</a:t>
            </a:r>
          </a:p>
          <a:p>
            <a:r>
              <a:rPr lang="en-US" sz="3600" b="1" dirty="0">
                <a:solidFill>
                  <a:srgbClr val="FFFF00"/>
                </a:solidFill>
              </a:rPr>
              <a:t>IN American Legion</a:t>
            </a:r>
          </a:p>
          <a:p>
            <a:endParaRPr lang="en-US" dirty="0"/>
          </a:p>
          <a:p>
            <a:endParaRPr lang="en-US" dirty="0"/>
          </a:p>
        </p:txBody>
      </p:sp>
    </p:spTree>
    <p:extLst>
      <p:ext uri="{BB962C8B-B14F-4D97-AF65-F5344CB8AC3E}">
        <p14:creationId xmlns:p14="http://schemas.microsoft.com/office/powerpoint/2010/main" val="2729926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524000" y="0"/>
            <a:ext cx="9144000" cy="1187116"/>
          </a:xfrm>
        </p:spPr>
        <p:txBody>
          <a:bodyPr/>
          <a:lstStyle/>
          <a:p>
            <a:r>
              <a:rPr lang="en-US" spc="400" dirty="0">
                <a:latin typeface="+mn-lt"/>
              </a:rPr>
              <a:t>APPS</a:t>
            </a:r>
            <a:endParaRPr lang="en-US" dirty="0"/>
          </a:p>
        </p:txBody>
      </p:sp>
      <p:sp>
        <p:nvSpPr>
          <p:cNvPr id="5" name="Subtitle 4">
            <a:extLst>
              <a:ext uri="{FF2B5EF4-FFF2-40B4-BE49-F238E27FC236}">
                <a16:creationId xmlns:a16="http://schemas.microsoft.com/office/drawing/2014/main" id="{06413642-463E-2760-6D45-08C400D3CFDC}"/>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2B341922-0918-4EEE-5221-AE8733934B11}"/>
              </a:ext>
            </a:extLst>
          </p:cNvPr>
          <p:cNvPicPr>
            <a:picLocks noChangeAspect="1"/>
          </p:cNvPicPr>
          <p:nvPr/>
        </p:nvPicPr>
        <p:blipFill>
          <a:blip r:embed="rId3"/>
          <a:stretch>
            <a:fillRect/>
          </a:stretch>
        </p:blipFill>
        <p:spPr>
          <a:xfrm>
            <a:off x="846992" y="1187116"/>
            <a:ext cx="10498015" cy="1416226"/>
          </a:xfrm>
          <a:prstGeom prst="rect">
            <a:avLst/>
          </a:prstGeom>
        </p:spPr>
      </p:pic>
      <p:pic>
        <p:nvPicPr>
          <p:cNvPr id="9" name="Picture 8">
            <a:extLst>
              <a:ext uri="{FF2B5EF4-FFF2-40B4-BE49-F238E27FC236}">
                <a16:creationId xmlns:a16="http://schemas.microsoft.com/office/drawing/2014/main" id="{41294A67-B81C-A16B-875C-FD744393786B}"/>
              </a:ext>
            </a:extLst>
          </p:cNvPr>
          <p:cNvPicPr>
            <a:picLocks noChangeAspect="1"/>
          </p:cNvPicPr>
          <p:nvPr/>
        </p:nvPicPr>
        <p:blipFill>
          <a:blip r:embed="rId4"/>
          <a:stretch>
            <a:fillRect/>
          </a:stretch>
        </p:blipFill>
        <p:spPr>
          <a:xfrm>
            <a:off x="846991" y="2595777"/>
            <a:ext cx="10498015" cy="1535369"/>
          </a:xfrm>
          <a:prstGeom prst="rect">
            <a:avLst/>
          </a:prstGeom>
        </p:spPr>
      </p:pic>
      <p:pic>
        <p:nvPicPr>
          <p:cNvPr id="11" name="Picture 10">
            <a:extLst>
              <a:ext uri="{FF2B5EF4-FFF2-40B4-BE49-F238E27FC236}">
                <a16:creationId xmlns:a16="http://schemas.microsoft.com/office/drawing/2014/main" id="{1028776A-E232-3A2B-1F6D-195E838E3E70}"/>
              </a:ext>
            </a:extLst>
          </p:cNvPr>
          <p:cNvPicPr>
            <a:picLocks noChangeAspect="1"/>
          </p:cNvPicPr>
          <p:nvPr/>
        </p:nvPicPr>
        <p:blipFill>
          <a:blip r:embed="rId5"/>
          <a:stretch>
            <a:fillRect/>
          </a:stretch>
        </p:blipFill>
        <p:spPr>
          <a:xfrm>
            <a:off x="846991" y="4135514"/>
            <a:ext cx="5525271" cy="1435465"/>
          </a:xfrm>
          <a:prstGeom prst="rect">
            <a:avLst/>
          </a:prstGeom>
        </p:spPr>
      </p:pic>
      <p:pic>
        <p:nvPicPr>
          <p:cNvPr id="13" name="Picture 12">
            <a:extLst>
              <a:ext uri="{FF2B5EF4-FFF2-40B4-BE49-F238E27FC236}">
                <a16:creationId xmlns:a16="http://schemas.microsoft.com/office/drawing/2014/main" id="{689E66B6-0D40-B8D7-D51E-48DAA7361E0A}"/>
              </a:ext>
            </a:extLst>
          </p:cNvPr>
          <p:cNvPicPr>
            <a:picLocks noChangeAspect="1"/>
          </p:cNvPicPr>
          <p:nvPr/>
        </p:nvPicPr>
        <p:blipFill>
          <a:blip r:embed="rId6"/>
          <a:stretch>
            <a:fillRect/>
          </a:stretch>
        </p:blipFill>
        <p:spPr>
          <a:xfrm>
            <a:off x="6372262" y="4135514"/>
            <a:ext cx="4972744" cy="1431097"/>
          </a:xfrm>
          <a:prstGeom prst="rect">
            <a:avLst/>
          </a:prstGeom>
        </p:spPr>
      </p:pic>
    </p:spTree>
    <p:extLst>
      <p:ext uri="{BB962C8B-B14F-4D97-AF65-F5344CB8AC3E}">
        <p14:creationId xmlns:p14="http://schemas.microsoft.com/office/powerpoint/2010/main" val="3042388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524000" y="0"/>
            <a:ext cx="9144000" cy="1187116"/>
          </a:xfrm>
        </p:spPr>
        <p:txBody>
          <a:bodyPr/>
          <a:lstStyle/>
          <a:p>
            <a:r>
              <a:rPr lang="en-US" spc="400" dirty="0">
                <a:latin typeface="+mn-lt"/>
              </a:rPr>
              <a:t>APPS</a:t>
            </a:r>
            <a:endParaRPr lang="en-US" dirty="0"/>
          </a:p>
        </p:txBody>
      </p:sp>
      <p:sp>
        <p:nvSpPr>
          <p:cNvPr id="5" name="Subtitle 4">
            <a:extLst>
              <a:ext uri="{FF2B5EF4-FFF2-40B4-BE49-F238E27FC236}">
                <a16:creationId xmlns:a16="http://schemas.microsoft.com/office/drawing/2014/main" id="{06413642-463E-2760-6D45-08C400D3CFDC}"/>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8688E43E-C88E-D016-EF93-E10AA4B90DB9}"/>
              </a:ext>
            </a:extLst>
          </p:cNvPr>
          <p:cNvPicPr>
            <a:picLocks noChangeAspect="1"/>
          </p:cNvPicPr>
          <p:nvPr/>
        </p:nvPicPr>
        <p:blipFill>
          <a:blip r:embed="rId3"/>
          <a:stretch>
            <a:fillRect/>
          </a:stretch>
        </p:blipFill>
        <p:spPr>
          <a:xfrm>
            <a:off x="573471" y="1219975"/>
            <a:ext cx="11269648" cy="2638793"/>
          </a:xfrm>
          <a:prstGeom prst="rect">
            <a:avLst/>
          </a:prstGeom>
        </p:spPr>
      </p:pic>
      <p:pic>
        <p:nvPicPr>
          <p:cNvPr id="8" name="Picture 7">
            <a:extLst>
              <a:ext uri="{FF2B5EF4-FFF2-40B4-BE49-F238E27FC236}">
                <a16:creationId xmlns:a16="http://schemas.microsoft.com/office/drawing/2014/main" id="{4FEDEC62-7A9F-BD72-AA79-8D07672FB637}"/>
              </a:ext>
            </a:extLst>
          </p:cNvPr>
          <p:cNvPicPr>
            <a:picLocks noChangeAspect="1"/>
          </p:cNvPicPr>
          <p:nvPr/>
        </p:nvPicPr>
        <p:blipFill>
          <a:blip r:embed="rId4"/>
          <a:stretch>
            <a:fillRect/>
          </a:stretch>
        </p:blipFill>
        <p:spPr>
          <a:xfrm>
            <a:off x="573471" y="3825909"/>
            <a:ext cx="11269648" cy="1485141"/>
          </a:xfrm>
          <a:prstGeom prst="rect">
            <a:avLst/>
          </a:prstGeom>
        </p:spPr>
      </p:pic>
    </p:spTree>
    <p:extLst>
      <p:ext uri="{BB962C8B-B14F-4D97-AF65-F5344CB8AC3E}">
        <p14:creationId xmlns:p14="http://schemas.microsoft.com/office/powerpoint/2010/main" val="459000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3"/>
          <a:srcRect/>
          <a:stretch/>
        </p:blipFill>
        <p:spPr>
          <a:xfrm>
            <a:off x="331591" y="963007"/>
            <a:ext cx="5214679" cy="4931985"/>
          </a:xfr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391650" y="106326"/>
            <a:ext cx="4434840" cy="6150870"/>
          </a:xfrm>
        </p:spPr>
        <p:txBody>
          <a:bodyPr>
            <a:noAutofit/>
          </a:bodyPr>
          <a:lstStyle/>
          <a:p>
            <a:r>
              <a:rPr lang="en-US" sz="1600" b="1" i="1" u="sng" dirty="0"/>
              <a:t>The Warrior's Prayer</a:t>
            </a:r>
            <a:br>
              <a:rPr lang="en-US" sz="1200" dirty="0"/>
            </a:br>
            <a:r>
              <a:rPr lang="en-US" sz="1200" dirty="0"/>
              <a:t>Long since, in sore distress, I heard one pray,</a:t>
            </a:r>
            <a:br>
              <a:rPr lang="en-US" sz="1200" dirty="0"/>
            </a:br>
            <a:r>
              <a:rPr lang="en-US" sz="1200" dirty="0"/>
              <a:t>'Lord, who prevailest with resistless might,</a:t>
            </a:r>
            <a:br>
              <a:rPr lang="en-US" sz="1200" dirty="0"/>
            </a:br>
            <a:r>
              <a:rPr lang="en-US" sz="1200" dirty="0"/>
              <a:t>Ever from war and strife keep me away,</a:t>
            </a:r>
            <a:br>
              <a:rPr lang="en-US" sz="1200" dirty="0"/>
            </a:br>
            <a:r>
              <a:rPr lang="en-US" sz="1200" dirty="0"/>
              <a:t>My battles fight!'</a:t>
            </a:r>
            <a:br>
              <a:rPr lang="en-US" sz="1200" dirty="0"/>
            </a:br>
            <a:br>
              <a:rPr lang="en-US" sz="1200" dirty="0"/>
            </a:br>
            <a:r>
              <a:rPr lang="en-US" sz="1200" dirty="0"/>
              <a:t>I know not if I play the Pharisee,</a:t>
            </a:r>
            <a:br>
              <a:rPr lang="en-US" sz="1200" dirty="0"/>
            </a:br>
            <a:r>
              <a:rPr lang="en-US" sz="1200" dirty="0"/>
              <a:t>And if my brother after all be right;</a:t>
            </a:r>
            <a:br>
              <a:rPr lang="en-US" sz="1200" dirty="0"/>
            </a:br>
            <a:r>
              <a:rPr lang="en-US" sz="1200" dirty="0"/>
              <a:t>But mine shall be the warriors plea to thee--</a:t>
            </a:r>
            <a:br>
              <a:rPr lang="en-US" sz="1200" dirty="0"/>
            </a:br>
            <a:r>
              <a:rPr lang="en-US" sz="1200" dirty="0"/>
              <a:t>Strength for the fight.</a:t>
            </a:r>
            <a:br>
              <a:rPr lang="en-US" sz="1200" dirty="0"/>
            </a:br>
            <a:br>
              <a:rPr lang="en-US" sz="1200" dirty="0"/>
            </a:br>
            <a:r>
              <a:rPr lang="en-US" sz="1200" dirty="0"/>
              <a:t>I do not ask that thou shalt front the fray,</a:t>
            </a:r>
            <a:br>
              <a:rPr lang="en-US" sz="1200" dirty="0"/>
            </a:br>
            <a:r>
              <a:rPr lang="en-US" sz="1200" dirty="0"/>
              <a:t>And drive the warring foeman from my sight;</a:t>
            </a:r>
            <a:br>
              <a:rPr lang="en-US" sz="1200" dirty="0"/>
            </a:br>
            <a:r>
              <a:rPr lang="en-US" sz="1200" dirty="0"/>
              <a:t>I only ask, O Lord, by night, by day,</a:t>
            </a:r>
            <a:br>
              <a:rPr lang="en-US" sz="1200" dirty="0"/>
            </a:br>
            <a:r>
              <a:rPr lang="en-US" sz="1200" dirty="0"/>
              <a:t>Strength for the fight!</a:t>
            </a:r>
            <a:br>
              <a:rPr lang="en-US" sz="1200" dirty="0"/>
            </a:br>
            <a:br>
              <a:rPr lang="en-US" sz="1200" dirty="0"/>
            </a:br>
            <a:r>
              <a:rPr lang="en-US" sz="1200" dirty="0"/>
              <a:t>When foes upon me press, let me not quail</a:t>
            </a:r>
            <a:br>
              <a:rPr lang="en-US" sz="1200" dirty="0"/>
            </a:br>
            <a:r>
              <a:rPr lang="en-US" sz="1200" dirty="0"/>
              <a:t>Nor think to turn me into coward flight.</a:t>
            </a:r>
            <a:br>
              <a:rPr lang="en-US" sz="1200" dirty="0"/>
            </a:br>
            <a:r>
              <a:rPr lang="en-US" sz="1200" dirty="0"/>
              <a:t>I only ask, to make mine arms prevail,</a:t>
            </a:r>
            <a:br>
              <a:rPr lang="en-US" sz="1200" dirty="0"/>
            </a:br>
            <a:r>
              <a:rPr lang="en-US" sz="1200" dirty="0"/>
              <a:t>Strength for the fight!</a:t>
            </a:r>
            <a:br>
              <a:rPr lang="en-US" sz="1200" dirty="0"/>
            </a:br>
            <a:br>
              <a:rPr lang="en-US" sz="1200" dirty="0"/>
            </a:br>
            <a:r>
              <a:rPr lang="en-US" sz="1200" dirty="0"/>
              <a:t>Still let mine eyes look ever on the foe,</a:t>
            </a:r>
            <a:br>
              <a:rPr lang="en-US" sz="1200" dirty="0"/>
            </a:br>
            <a:r>
              <a:rPr lang="en-US" sz="1200" dirty="0"/>
              <a:t>Still let mine armor case me strong and bright;</a:t>
            </a:r>
            <a:br>
              <a:rPr lang="en-US" sz="1200" dirty="0"/>
            </a:br>
            <a:r>
              <a:rPr lang="en-US" sz="1200" dirty="0"/>
              <a:t>And grant me, as I deal each righteous blow,</a:t>
            </a:r>
            <a:br>
              <a:rPr lang="en-US" sz="1200" dirty="0"/>
            </a:br>
            <a:r>
              <a:rPr lang="en-US" sz="1200" dirty="0"/>
              <a:t>Strength for the fight!</a:t>
            </a:r>
            <a:br>
              <a:rPr lang="en-US" sz="1200" dirty="0"/>
            </a:br>
            <a:br>
              <a:rPr lang="en-US" sz="1200" dirty="0"/>
            </a:br>
            <a:r>
              <a:rPr lang="en-US" sz="1200" dirty="0"/>
              <a:t>And when, at eventide, the fray is done,</a:t>
            </a:r>
            <a:br>
              <a:rPr lang="en-US" sz="1200" dirty="0"/>
            </a:br>
            <a:r>
              <a:rPr lang="en-US" sz="1200" dirty="0"/>
              <a:t>My soul to Death's bedchamber do thou light,</a:t>
            </a:r>
            <a:br>
              <a:rPr lang="en-US" sz="1200" dirty="0"/>
            </a:br>
            <a:r>
              <a:rPr lang="en-US" sz="1200" dirty="0"/>
              <a:t>And give me, be the field  or lost or won,</a:t>
            </a:r>
            <a:br>
              <a:rPr lang="en-US" sz="1200" dirty="0"/>
            </a:br>
            <a:r>
              <a:rPr lang="en-US" sz="1200" dirty="0"/>
              <a:t>Rest from the fight!</a:t>
            </a:r>
          </a:p>
        </p:txBody>
      </p:sp>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6391655" y="6310155"/>
            <a:ext cx="4434835" cy="510474"/>
          </a:xfrm>
        </p:spPr>
        <p:txBody>
          <a:bodyPr/>
          <a:lstStyle/>
          <a:p>
            <a:r>
              <a:rPr lang="en-US" b="1" dirty="0"/>
              <a:t>Paul Laurence Dunbar</a:t>
            </a:r>
            <a:endParaRPr lang="en-US" sz="1800" dirty="0"/>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dirty="0"/>
              <a:t>A well mind</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25</a:t>
            </a:fld>
            <a:endParaRPr lang="en-US" dirty="0"/>
          </a:p>
        </p:txBody>
      </p:sp>
    </p:spTree>
    <p:extLst>
      <p:ext uri="{BB962C8B-B14F-4D97-AF65-F5344CB8AC3E}">
        <p14:creationId xmlns:p14="http://schemas.microsoft.com/office/powerpoint/2010/main" val="356147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391656" y="841248"/>
            <a:ext cx="4434840" cy="510474"/>
          </a:xfrm>
        </p:spPr>
        <p:txBody>
          <a:bodyPr>
            <a:noAutofit/>
          </a:bodyPr>
          <a:lstStyle/>
          <a:p>
            <a:r>
              <a:rPr lang="en-US" sz="6000" dirty="0"/>
              <a:t>Questions?</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3"/>
          <a:srcRect/>
          <a:stretch/>
        </p:blipFill>
        <p:spPr>
          <a:xfrm>
            <a:off x="416052" y="297180"/>
            <a:ext cx="5221224" cy="6263640"/>
          </a:xfrm>
        </p:spPr>
      </p:pic>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dirty="0"/>
              <a:t>A well mind</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26</a:t>
            </a:fld>
            <a:endParaRPr lang="en-US" dirty="0"/>
          </a:p>
        </p:txBody>
      </p:sp>
    </p:spTree>
    <p:extLst>
      <p:ext uri="{BB962C8B-B14F-4D97-AF65-F5344CB8AC3E}">
        <p14:creationId xmlns:p14="http://schemas.microsoft.com/office/powerpoint/2010/main" val="2625236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a:lstStyle/>
          <a:p>
            <a:r>
              <a:rPr lang="en-US" dirty="0"/>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p:txBody>
          <a:bodyPr/>
          <a:lstStyle/>
          <a:p>
            <a:r>
              <a:rPr lang="en-US" dirty="0"/>
              <a:t>Over the last 45 minutes we discussed the evolution of mental health in the military. We looked at some major issues facing service members and veterans. Then finally we look at some resources and apps that could help service members or veterans facing a mental health crisis.</a:t>
            </a:r>
          </a:p>
        </p:txBody>
      </p:sp>
      <p:pic>
        <p:nvPicPr>
          <p:cNvPr id="22" name="Picture Placeholder 21">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3"/>
          <a:srcRect t="840" b="840"/>
          <a:stretch/>
        </p:blipFill>
        <p:spPr/>
      </p:pic>
      <p:pic>
        <p:nvPicPr>
          <p:cNvPr id="18" name="Picture Placeholder 17">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4"/>
          <a:srcRect l="8978" r="13114"/>
          <a:stretch/>
        </p:blipFill>
        <p:spPr>
          <a:xfrm>
            <a:off x="283464" y="301752"/>
            <a:ext cx="2459736" cy="2505456"/>
          </a:xfrm>
        </p:spPr>
      </p:pic>
      <p:pic>
        <p:nvPicPr>
          <p:cNvPr id="20" name="Picture Placeholder 19">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5"/>
          <a:srcRect l="34822" r="1385"/>
          <a:stretch/>
        </p:blipFill>
        <p:spPr>
          <a:xfrm>
            <a:off x="3044952" y="301752"/>
            <a:ext cx="2459736" cy="2505456"/>
          </a:xfr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dirty="0"/>
              <a:t>Presentation Title</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27</a:t>
            </a:fld>
            <a:endParaRPr lang="en-US" dirty="0"/>
          </a:p>
        </p:txBody>
      </p:sp>
    </p:spTree>
    <p:extLst>
      <p:ext uri="{BB962C8B-B14F-4D97-AF65-F5344CB8AC3E}">
        <p14:creationId xmlns:p14="http://schemas.microsoft.com/office/powerpoint/2010/main" val="358477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pPr algn="ctr"/>
            <a:r>
              <a:rPr lang="en-US" sz="5400" dirty="0"/>
              <a:t>References </a:t>
            </a:r>
          </a:p>
        </p:txBody>
      </p:sp>
      <p:sp>
        <p:nvSpPr>
          <p:cNvPr id="8" name="Text Placeholder 7">
            <a:extLst>
              <a:ext uri="{FF2B5EF4-FFF2-40B4-BE49-F238E27FC236}">
                <a16:creationId xmlns:a16="http://schemas.microsoft.com/office/drawing/2014/main" id="{25BF899A-CCA7-3D23-E668-B21B5AFEEC6D}"/>
              </a:ext>
            </a:extLst>
          </p:cNvPr>
          <p:cNvSpPr>
            <a:spLocks noGrp="1"/>
          </p:cNvSpPr>
          <p:nvPr>
            <p:ph type="body" sz="quarter" idx="3"/>
          </p:nvPr>
        </p:nvSpPr>
        <p:spPr>
          <a:xfrm>
            <a:off x="1010653" y="733647"/>
            <a:ext cx="11016032" cy="5220586"/>
          </a:xfrm>
        </p:spPr>
        <p:txBody>
          <a:bodyPr>
            <a:normAutofit/>
          </a:bodyPr>
          <a:lstStyle/>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endParaRPr lang="en-US" sz="1200" b="0" dirty="0">
              <a:latin typeface="Times New Roman" panose="02020603050405020304" pitchFamily="18" charset="0"/>
              <a:cs typeface="Times New Roman" panose="02020603050405020304" pitchFamily="18" charset="0"/>
            </a:endParaRPr>
          </a:p>
          <a:p>
            <a:r>
              <a:rPr lang="en-US" sz="1300" b="0" dirty="0">
                <a:latin typeface="Times New Roman" panose="02020603050405020304" pitchFamily="18" charset="0"/>
                <a:cs typeface="Times New Roman" panose="02020603050405020304" pitchFamily="18" charset="0"/>
              </a:rPr>
              <a:t>Dobson, E., Graham, C., Hua, T., &amp; Pinto, S. (</a:t>
            </a:r>
            <a:r>
              <a:rPr lang="en-US" sz="1300" b="0" dirty="0" err="1">
                <a:latin typeface="Times New Roman" panose="02020603050405020304" pitchFamily="18" charset="0"/>
                <a:cs typeface="Times New Roman" panose="02020603050405020304" pitchFamily="18" charset="0"/>
              </a:rPr>
              <a:t>n.d.</a:t>
            </a:r>
            <a:r>
              <a:rPr lang="en-US" sz="1300" b="0" dirty="0">
                <a:latin typeface="Times New Roman" panose="02020603050405020304" pitchFamily="18" charset="0"/>
                <a:cs typeface="Times New Roman" panose="02020603050405020304" pitchFamily="18" charset="0"/>
              </a:rPr>
              <a:t>). Brookings - Quality. Independence. Impact. https://www.brookings.edu/wp-content/uploads/2022/03/Despair-and-	Resilience.pdf</a:t>
            </a:r>
          </a:p>
          <a:p>
            <a:r>
              <a:rPr lang="en-US" sz="1300" b="0" dirty="0" err="1">
                <a:latin typeface="Times New Roman" panose="02020603050405020304" pitchFamily="18" charset="0"/>
                <a:cs typeface="Times New Roman" panose="02020603050405020304" pitchFamily="18" charset="0"/>
              </a:rPr>
              <a:t>Horgan</a:t>
            </a:r>
            <a:r>
              <a:rPr lang="en-US" sz="1300" b="0" dirty="0">
                <a:latin typeface="Times New Roman" panose="02020603050405020304" pitchFamily="18" charset="0"/>
                <a:cs typeface="Times New Roman" panose="02020603050405020304" pitchFamily="18" charset="0"/>
              </a:rPr>
              <a:t>, J. (2010, April 23). Why soldiers get a kick out of killing. Scientific American Blog Network. https://blogs.scientificamerican.com/cross-check/</a:t>
            </a:r>
          </a:p>
          <a:p>
            <a:r>
              <a:rPr lang="en-US" sz="1300" b="0" noProof="0" dirty="0">
                <a:latin typeface="Times New Roman" panose="02020603050405020304" pitchFamily="18" charset="0"/>
                <a:cs typeface="Times New Roman" panose="02020603050405020304" pitchFamily="18" charset="0"/>
              </a:rPr>
              <a:t>	</a:t>
            </a:r>
            <a:r>
              <a:rPr kumimoji="0" lang="en-US" sz="1300" b="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why-soldiers-get-a-kick-out-of-killing/ </a:t>
            </a:r>
          </a:p>
          <a:p>
            <a:r>
              <a:rPr lang="en-US" sz="1300" b="0" dirty="0">
                <a:latin typeface="Times New Roman" panose="02020603050405020304" pitchFamily="18" charset="0"/>
                <a:cs typeface="Times New Roman" panose="02020603050405020304" pitchFamily="18" charset="0"/>
              </a:rPr>
              <a:t>Mission Roll Call. (2023, March 29). The State of Veteran Suicide (2022). Mission Roll Call. https://www.missionrollcall.org/post/state-of-veteran-suicide </a:t>
            </a:r>
          </a:p>
          <a:p>
            <a:r>
              <a:rPr lang="en-US" sz="1300" b="0" dirty="0" err="1">
                <a:latin typeface="Times New Roman" panose="02020603050405020304" pitchFamily="18" charset="0"/>
                <a:cs typeface="Times New Roman" panose="02020603050405020304" pitchFamily="18" charset="0"/>
              </a:rPr>
              <a:t>Tanielian</a:t>
            </a:r>
            <a:r>
              <a:rPr lang="en-US" sz="1300" b="0" dirty="0">
                <a:latin typeface="Times New Roman" panose="02020603050405020304" pitchFamily="18" charset="0"/>
                <a:cs typeface="Times New Roman" panose="02020603050405020304" pitchFamily="18" charset="0"/>
              </a:rPr>
              <a:t>, T., </a:t>
            </a:r>
            <a:r>
              <a:rPr lang="en-US" sz="1300" b="0" dirty="0" err="1">
                <a:latin typeface="Times New Roman" panose="02020603050405020304" pitchFamily="18" charset="0"/>
                <a:cs typeface="Times New Roman" panose="02020603050405020304" pitchFamily="18" charset="0"/>
              </a:rPr>
              <a:t>Jaycox</a:t>
            </a:r>
            <a:r>
              <a:rPr lang="en-US" sz="1300" b="0" dirty="0">
                <a:latin typeface="Times New Roman" panose="02020603050405020304" pitchFamily="18" charset="0"/>
                <a:cs typeface="Times New Roman" panose="02020603050405020304" pitchFamily="18" charset="0"/>
              </a:rPr>
              <a:t>, L. H., Schell, T. L., Marshall, G. N., </a:t>
            </a:r>
            <a:r>
              <a:rPr lang="en-US" sz="1300" b="0" dirty="0" err="1">
                <a:latin typeface="Times New Roman" panose="02020603050405020304" pitchFamily="18" charset="0"/>
                <a:cs typeface="Times New Roman" panose="02020603050405020304" pitchFamily="18" charset="0"/>
              </a:rPr>
              <a:t>Burnam</a:t>
            </a:r>
            <a:r>
              <a:rPr lang="en-US" sz="1300" b="0" dirty="0">
                <a:latin typeface="Times New Roman" panose="02020603050405020304" pitchFamily="18" charset="0"/>
                <a:cs typeface="Times New Roman" panose="02020603050405020304" pitchFamily="18" charset="0"/>
              </a:rPr>
              <a:t>, M. A., </a:t>
            </a:r>
            <a:r>
              <a:rPr lang="en-US" sz="1300" b="0" dirty="0" err="1">
                <a:latin typeface="Times New Roman" panose="02020603050405020304" pitchFamily="18" charset="0"/>
                <a:cs typeface="Times New Roman" panose="02020603050405020304" pitchFamily="18" charset="0"/>
              </a:rPr>
              <a:t>Eibner</a:t>
            </a:r>
            <a:r>
              <a:rPr lang="en-US" sz="1300" b="0" dirty="0">
                <a:latin typeface="Times New Roman" panose="02020603050405020304" pitchFamily="18" charset="0"/>
                <a:cs typeface="Times New Roman" panose="02020603050405020304" pitchFamily="18" charset="0"/>
              </a:rPr>
              <a:t>, C., </a:t>
            </a:r>
            <a:r>
              <a:rPr lang="en-US" sz="1300" b="0" dirty="0" err="1">
                <a:latin typeface="Times New Roman" panose="02020603050405020304" pitchFamily="18" charset="0"/>
                <a:cs typeface="Times New Roman" panose="02020603050405020304" pitchFamily="18" charset="0"/>
              </a:rPr>
              <a:t>Karney</a:t>
            </a:r>
            <a:r>
              <a:rPr lang="en-US" sz="1300" b="0" dirty="0">
                <a:latin typeface="Times New Roman" panose="02020603050405020304" pitchFamily="18" charset="0"/>
                <a:cs typeface="Times New Roman" panose="02020603050405020304" pitchFamily="18" charset="0"/>
              </a:rPr>
              <a:t>, B., Meredith, L. S., </a:t>
            </a:r>
            <a:r>
              <a:rPr lang="en-US" sz="1300" b="0" dirty="0" err="1">
                <a:latin typeface="Times New Roman" panose="02020603050405020304" pitchFamily="18" charset="0"/>
                <a:cs typeface="Times New Roman" panose="02020603050405020304" pitchFamily="18" charset="0"/>
              </a:rPr>
              <a:t>Ringel</a:t>
            </a:r>
            <a:r>
              <a:rPr lang="en-US" sz="1300" b="0" dirty="0">
                <a:latin typeface="Times New Roman" panose="02020603050405020304" pitchFamily="18" charset="0"/>
                <a:cs typeface="Times New Roman" panose="02020603050405020304" pitchFamily="18" charset="0"/>
              </a:rPr>
              <a:t>, J. S., &amp; </a:t>
            </a:r>
            <a:r>
              <a:rPr lang="en-US" sz="1300" b="0" dirty="0" err="1">
                <a:latin typeface="Times New Roman" panose="02020603050405020304" pitchFamily="18" charset="0"/>
                <a:cs typeface="Times New Roman" panose="02020603050405020304" pitchFamily="18" charset="0"/>
              </a:rPr>
              <a:t>Vaiana</a:t>
            </a:r>
            <a:r>
              <a:rPr lang="en-US" sz="1300" b="0" dirty="0">
                <a:latin typeface="Times New Roman" panose="02020603050405020304" pitchFamily="18" charset="0"/>
                <a:cs typeface="Times New Roman" panose="02020603050405020304" pitchFamily="18" charset="0"/>
              </a:rPr>
              <a:t>, M. E. (2008, April 8). 	Invisible 	wounds: Mental health and cognitive care needs of America’s returning veterans. RAND Corporation. 	https://www.rand.org/pubs/research_briefs/RB9336.html </a:t>
            </a:r>
          </a:p>
          <a:p>
            <a:r>
              <a:rPr lang="en-US" sz="1300" b="0" dirty="0">
                <a:latin typeface="Times New Roman" panose="02020603050405020304" pitchFamily="18" charset="0"/>
                <a:cs typeface="Times New Roman" panose="02020603050405020304" pitchFamily="18" charset="0"/>
              </a:rPr>
              <a:t>Veterans’ mental health issues. RAND Corporation. (</a:t>
            </a:r>
            <a:r>
              <a:rPr lang="en-US" sz="1300" b="0" dirty="0" err="1">
                <a:latin typeface="Times New Roman" panose="02020603050405020304" pitchFamily="18" charset="0"/>
                <a:cs typeface="Times New Roman" panose="02020603050405020304" pitchFamily="18" charset="0"/>
              </a:rPr>
              <a:t>n.d.</a:t>
            </a:r>
            <a:r>
              <a:rPr lang="en-US" sz="1300" b="0" dirty="0">
                <a:latin typeface="Times New Roman" panose="02020603050405020304" pitchFamily="18" charset="0"/>
                <a:cs typeface="Times New Roman" panose="02020603050405020304" pitchFamily="18" charset="0"/>
              </a:rPr>
              <a:t>). https://www.rand.org/health-care/projects/navigating-mental-health-care-for-veterans/mental-health-	issues.html </a:t>
            </a:r>
          </a:p>
          <a:p>
            <a:r>
              <a:rPr lang="en-US" sz="1300" b="0" dirty="0">
                <a:latin typeface="Times New Roman" panose="02020603050405020304" pitchFamily="18" charset="0"/>
                <a:cs typeface="Times New Roman" panose="02020603050405020304" pitchFamily="18" charset="0"/>
              </a:rPr>
              <a:t>2022 National Veterans Suicide Prevention Annual Report</a:t>
            </a:r>
          </a:p>
          <a:p>
            <a:endParaRPr lang="en-US" dirty="0"/>
          </a:p>
          <a:p>
            <a:endParaRPr lang="en-US" dirty="0"/>
          </a:p>
        </p:txBody>
      </p:sp>
    </p:spTree>
    <p:extLst>
      <p:ext uri="{BB962C8B-B14F-4D97-AF65-F5344CB8AC3E}">
        <p14:creationId xmlns:p14="http://schemas.microsoft.com/office/powerpoint/2010/main" val="1403455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29</a:t>
            </a:fld>
            <a:endParaRPr lang="en-US" dirty="0"/>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A well mind</a:t>
            </a:r>
          </a:p>
        </p:txBody>
      </p:sp>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p:txBody>
          <a:bodyPr/>
          <a:lstStyle/>
          <a:p>
            <a:r>
              <a:rPr lang="en-US" dirty="0"/>
              <a:t>Ken Mattingly</a:t>
            </a:r>
          </a:p>
          <a:p>
            <a:r>
              <a:rPr lang="en-US" dirty="0"/>
              <a:t>kenneth.mattingly@centerstone.org</a:t>
            </a:r>
          </a:p>
          <a:p>
            <a:r>
              <a:rPr lang="en-US" dirty="0"/>
              <a:t>502-548-1995</a:t>
            </a:r>
          </a:p>
          <a:p>
            <a:endParaRPr lang="en-US" dirty="0"/>
          </a:p>
        </p:txBody>
      </p:sp>
      <p:pic>
        <p:nvPicPr>
          <p:cNvPr id="3074" name="Picture 2" descr="Vfw-logo - Veterans Of Foreign Wars Logo Vector PNG Image | Transparent PNG  Free Download on SeekPNG">
            <a:extLst>
              <a:ext uri="{FF2B5EF4-FFF2-40B4-BE49-F238E27FC236}">
                <a16:creationId xmlns:a16="http://schemas.microsoft.com/office/drawing/2014/main" id="{689C46C1-15EE-80D0-D703-0F86561E4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284" y="560517"/>
            <a:ext cx="3726354" cy="3335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A92126D-6DC2-4167-2C68-7D4B7998E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284" y="3881234"/>
            <a:ext cx="3722061" cy="195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1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p:txBody>
          <a:bodyPr/>
          <a:lstStyle/>
          <a:p>
            <a:r>
              <a:rPr lang="en-US" dirty="0">
                <a:latin typeface="+mn-lt"/>
              </a:rPr>
              <a:t>Who is this guy?</a:t>
            </a:r>
            <a:endParaRPr lang="en-US" dirty="0"/>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4873925" y="3127248"/>
            <a:ext cx="6162883" cy="3118104"/>
          </a:xfrm>
        </p:spPr>
        <p:txBody>
          <a:bodyPr/>
          <a:lstStyle/>
          <a:p>
            <a:pPr algn="r"/>
            <a:r>
              <a:rPr lang="en-US" sz="1800" dirty="0">
                <a:solidFill>
                  <a:schemeClr val="bg1"/>
                </a:solidFill>
              </a:rPr>
              <a:t>B.A. Psychology with a concentration in Mental Health</a:t>
            </a:r>
          </a:p>
          <a:p>
            <a:pPr algn="r"/>
            <a:r>
              <a:rPr lang="en-US" dirty="0"/>
              <a:t>Currently working towards Master’s in CMHC/LMHC</a:t>
            </a:r>
          </a:p>
          <a:p>
            <a:pPr algn="r"/>
            <a:r>
              <a:rPr lang="en-US" sz="1800" dirty="0">
                <a:solidFill>
                  <a:schemeClr val="bg1"/>
                </a:solidFill>
              </a:rPr>
              <a:t>Centerstone: Family Support Specialist / Therapist</a:t>
            </a:r>
          </a:p>
        </p:txBody>
      </p:sp>
      <p:pic>
        <p:nvPicPr>
          <p:cNvPr id="6" name="Picture Placeholder 5">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l="12176" t="5938" r="1100" b="-5938"/>
          <a:stretch/>
        </p:blipFill>
        <p:spPr>
          <a:xfrm>
            <a:off x="1366432" y="2530058"/>
            <a:ext cx="3707972" cy="3707971"/>
          </a:xfrm>
        </p:spPr>
      </p:pic>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A Well mind</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3</a:t>
            </a:fld>
            <a:endParaRPr lang="en-US" dirty="0"/>
          </a:p>
        </p:txBody>
      </p:sp>
    </p:spTree>
    <p:extLst>
      <p:ext uri="{BB962C8B-B14F-4D97-AF65-F5344CB8AC3E}">
        <p14:creationId xmlns:p14="http://schemas.microsoft.com/office/powerpoint/2010/main" val="320297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38200" y="804354"/>
            <a:ext cx="6190488" cy="1179576"/>
          </a:xfrm>
        </p:spPr>
        <p:txBody>
          <a:bodyPr/>
          <a:lstStyle/>
          <a:p>
            <a:r>
              <a:rPr lang="en-US" sz="5400" dirty="0"/>
              <a:t>Introduction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38200" y="1954580"/>
            <a:ext cx="6190488" cy="4401770"/>
          </a:xfrm>
        </p:spPr>
        <p:txBody>
          <a:bodyPr>
            <a:normAutofit fontScale="92500"/>
          </a:bodyPr>
          <a:lstStyle/>
          <a:p>
            <a:r>
              <a:rPr lang="en-US" dirty="0"/>
              <a:t>According to research conducted by the RAND institute, over 2.8 million service members have deployed. </a:t>
            </a:r>
          </a:p>
          <a:p>
            <a:r>
              <a:rPr lang="en-US" dirty="0"/>
              <a:t>After deployment-</a:t>
            </a:r>
          </a:p>
          <a:p>
            <a:r>
              <a:rPr lang="en-US" dirty="0"/>
              <a:t>48% experience strains in family life</a:t>
            </a:r>
          </a:p>
          <a:p>
            <a:r>
              <a:rPr lang="en-US" dirty="0"/>
              <a:t>47% feel sudden outbursts of anger</a:t>
            </a:r>
          </a:p>
          <a:p>
            <a:r>
              <a:rPr lang="en-US" dirty="0"/>
              <a:t>44% have difficulty adjusting to civilian life</a:t>
            </a:r>
          </a:p>
          <a:p>
            <a:r>
              <a:rPr lang="en-US" dirty="0"/>
              <a:t>5-39% have issues with alcohol dependence</a:t>
            </a:r>
          </a:p>
          <a:p>
            <a:r>
              <a:rPr lang="en-US" dirty="0"/>
              <a:t>19-23% have a traumatic brain injury</a:t>
            </a:r>
          </a:p>
          <a:p>
            <a:r>
              <a:rPr lang="en-US" dirty="0"/>
              <a:t>13-20% experience post-traumatic stress disorder</a:t>
            </a:r>
          </a:p>
          <a:p>
            <a:r>
              <a:rPr lang="en-US" dirty="0"/>
              <a:t>10-15% experience depression</a:t>
            </a:r>
          </a:p>
          <a:p>
            <a:endParaRPr lang="en-US" dirty="0"/>
          </a:p>
        </p:txBody>
      </p:sp>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3"/>
          <a:srcRect l="21272" r="21272"/>
          <a:stretch/>
        </p:blipFill>
        <p:spPr/>
      </p:pic>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A well mind</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4</a:t>
            </a:fld>
            <a:endParaRPr lang="en-US" dirty="0"/>
          </a:p>
        </p:txBody>
      </p:sp>
    </p:spTree>
    <p:extLst>
      <p:ext uri="{BB962C8B-B14F-4D97-AF65-F5344CB8AC3E}">
        <p14:creationId xmlns:p14="http://schemas.microsoft.com/office/powerpoint/2010/main" val="36533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8489"/>
            <a:ext cx="9144000" cy="1611824"/>
          </a:xfrm>
        </p:spPr>
        <p:txBody>
          <a:bodyPr>
            <a:normAutofit fontScale="90000"/>
          </a:bodyPr>
          <a:lstStyle/>
          <a:p>
            <a:r>
              <a:rPr lang="en-US" dirty="0"/>
              <a:t>Progression of Mental health</a:t>
            </a:r>
          </a:p>
        </p:txBody>
      </p:sp>
      <p:sp>
        <p:nvSpPr>
          <p:cNvPr id="3" name="Subtitle 2"/>
          <p:cNvSpPr>
            <a:spLocks noGrp="1"/>
          </p:cNvSpPr>
          <p:nvPr>
            <p:ph type="subTitle" idx="1"/>
          </p:nvPr>
        </p:nvSpPr>
        <p:spPr>
          <a:xfrm>
            <a:off x="1527048" y="1999281"/>
            <a:ext cx="9144000" cy="4649491"/>
          </a:xfrm>
        </p:spPr>
        <p:txBody>
          <a:bodyPr>
            <a:normAutofit/>
          </a:bodyPr>
          <a:lstStyle/>
          <a:p>
            <a:pPr algn="l"/>
            <a:r>
              <a:rPr lang="en-US" sz="3200" b="1" dirty="0">
                <a:solidFill>
                  <a:srgbClr val="FFFF00"/>
                </a:solidFill>
              </a:rPr>
              <a:t>WW2</a:t>
            </a:r>
          </a:p>
          <a:p>
            <a:pPr algn="l"/>
            <a:r>
              <a:rPr lang="en-US" sz="3200" b="1" dirty="0">
                <a:solidFill>
                  <a:srgbClr val="FFFF00"/>
                </a:solidFill>
              </a:rPr>
              <a:t>	Korean</a:t>
            </a:r>
          </a:p>
          <a:p>
            <a:pPr algn="l"/>
            <a:r>
              <a:rPr lang="en-US" sz="3200" b="1" dirty="0">
                <a:solidFill>
                  <a:srgbClr val="FFFF00"/>
                </a:solidFill>
              </a:rPr>
              <a:t>		Vietnam</a:t>
            </a:r>
          </a:p>
          <a:p>
            <a:pPr algn="l"/>
            <a:r>
              <a:rPr lang="en-US" sz="3200" b="1" dirty="0">
                <a:solidFill>
                  <a:srgbClr val="FFFF00"/>
                </a:solidFill>
              </a:rPr>
              <a:t>			Grenada</a:t>
            </a:r>
          </a:p>
          <a:p>
            <a:pPr algn="l"/>
            <a:r>
              <a:rPr lang="en-US" sz="3200" b="1" dirty="0">
                <a:solidFill>
                  <a:srgbClr val="FFFF00"/>
                </a:solidFill>
              </a:rPr>
              <a:t>				Panama</a:t>
            </a:r>
          </a:p>
          <a:p>
            <a:pPr algn="l"/>
            <a:r>
              <a:rPr lang="en-US" sz="3200" b="1" dirty="0">
                <a:solidFill>
                  <a:srgbClr val="FFFF00"/>
                </a:solidFill>
              </a:rPr>
              <a:t>					Gulf War</a:t>
            </a:r>
          </a:p>
          <a:p>
            <a:pPr algn="l"/>
            <a:r>
              <a:rPr lang="en-US" sz="3200" b="1" dirty="0">
                <a:solidFill>
                  <a:srgbClr val="FFFF00"/>
                </a:solidFill>
              </a:rPr>
              <a:t>						Afghanistan</a:t>
            </a:r>
          </a:p>
          <a:p>
            <a:pPr algn="l"/>
            <a:r>
              <a:rPr lang="en-US" sz="3200" b="1" dirty="0">
                <a:solidFill>
                  <a:srgbClr val="FFFF00"/>
                </a:solidFill>
              </a:rPr>
              <a:t>								Iraq</a:t>
            </a:r>
          </a:p>
        </p:txBody>
      </p:sp>
    </p:spTree>
    <p:extLst>
      <p:ext uri="{BB962C8B-B14F-4D97-AF65-F5344CB8AC3E}">
        <p14:creationId xmlns:p14="http://schemas.microsoft.com/office/powerpoint/2010/main" val="29994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392369" y="0"/>
            <a:ext cx="9144000" cy="1127051"/>
          </a:xfrm>
        </p:spPr>
        <p:txBody>
          <a:bodyPr/>
          <a:lstStyle/>
          <a:p>
            <a:r>
              <a:rPr lang="en-US" spc="400" dirty="0">
                <a:latin typeface="+mn-lt"/>
              </a:rPr>
              <a:t>What is PTSD?</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a:xfrm>
            <a:off x="1524000" y="1127051"/>
            <a:ext cx="9144000" cy="1325880"/>
          </a:xfrm>
        </p:spPr>
        <p:txBody>
          <a:bodyPr/>
          <a:lstStyle/>
          <a:p>
            <a:r>
              <a:rPr lang="en-US" dirty="0"/>
              <a:t>Clinical Diagnosis</a:t>
            </a:r>
          </a:p>
        </p:txBody>
      </p:sp>
      <p:pic>
        <p:nvPicPr>
          <p:cNvPr id="5" name="Picture 4">
            <a:extLst>
              <a:ext uri="{FF2B5EF4-FFF2-40B4-BE49-F238E27FC236}">
                <a16:creationId xmlns:a16="http://schemas.microsoft.com/office/drawing/2014/main" id="{963C1939-5ADB-4E6E-1A83-88445717667F}"/>
              </a:ext>
            </a:extLst>
          </p:cNvPr>
          <p:cNvPicPr>
            <a:picLocks noChangeAspect="1"/>
          </p:cNvPicPr>
          <p:nvPr/>
        </p:nvPicPr>
        <p:blipFill>
          <a:blip r:embed="rId3"/>
          <a:stretch>
            <a:fillRect/>
          </a:stretch>
        </p:blipFill>
        <p:spPr>
          <a:xfrm>
            <a:off x="327345" y="1786270"/>
            <a:ext cx="2790661" cy="4688958"/>
          </a:xfrm>
          <a:prstGeom prst="rect">
            <a:avLst/>
          </a:prstGeom>
        </p:spPr>
      </p:pic>
      <p:pic>
        <p:nvPicPr>
          <p:cNvPr id="7" name="Picture 6">
            <a:extLst>
              <a:ext uri="{FF2B5EF4-FFF2-40B4-BE49-F238E27FC236}">
                <a16:creationId xmlns:a16="http://schemas.microsoft.com/office/drawing/2014/main" id="{493D1DBB-5C4D-DA14-BC60-45AF5D625D92}"/>
              </a:ext>
            </a:extLst>
          </p:cNvPr>
          <p:cNvPicPr>
            <a:picLocks noChangeAspect="1"/>
          </p:cNvPicPr>
          <p:nvPr/>
        </p:nvPicPr>
        <p:blipFill>
          <a:blip r:embed="rId4"/>
          <a:stretch>
            <a:fillRect/>
          </a:stretch>
        </p:blipFill>
        <p:spPr>
          <a:xfrm>
            <a:off x="3344809" y="1786270"/>
            <a:ext cx="2786582" cy="4642657"/>
          </a:xfrm>
          <a:prstGeom prst="rect">
            <a:avLst/>
          </a:prstGeom>
        </p:spPr>
      </p:pic>
      <p:pic>
        <p:nvPicPr>
          <p:cNvPr id="9" name="Picture 8">
            <a:extLst>
              <a:ext uri="{FF2B5EF4-FFF2-40B4-BE49-F238E27FC236}">
                <a16:creationId xmlns:a16="http://schemas.microsoft.com/office/drawing/2014/main" id="{D121DCEF-95FD-D9D8-E2C4-1462DFE22743}"/>
              </a:ext>
            </a:extLst>
          </p:cNvPr>
          <p:cNvPicPr>
            <a:picLocks noChangeAspect="1"/>
          </p:cNvPicPr>
          <p:nvPr/>
        </p:nvPicPr>
        <p:blipFill rotWithShape="1">
          <a:blip r:embed="rId5"/>
          <a:srcRect b="2160"/>
          <a:stretch/>
        </p:blipFill>
        <p:spPr>
          <a:xfrm>
            <a:off x="6358194" y="1786270"/>
            <a:ext cx="2768253" cy="4642657"/>
          </a:xfrm>
          <a:prstGeom prst="rect">
            <a:avLst/>
          </a:prstGeom>
        </p:spPr>
      </p:pic>
      <p:pic>
        <p:nvPicPr>
          <p:cNvPr id="11" name="Picture 10">
            <a:extLst>
              <a:ext uri="{FF2B5EF4-FFF2-40B4-BE49-F238E27FC236}">
                <a16:creationId xmlns:a16="http://schemas.microsoft.com/office/drawing/2014/main" id="{2F04DB5D-305B-753B-7D4E-58051D345D10}"/>
              </a:ext>
            </a:extLst>
          </p:cNvPr>
          <p:cNvPicPr>
            <a:picLocks noChangeAspect="1"/>
          </p:cNvPicPr>
          <p:nvPr/>
        </p:nvPicPr>
        <p:blipFill>
          <a:blip r:embed="rId6"/>
          <a:stretch>
            <a:fillRect/>
          </a:stretch>
        </p:blipFill>
        <p:spPr>
          <a:xfrm>
            <a:off x="9257895" y="1786270"/>
            <a:ext cx="2556947" cy="2380944"/>
          </a:xfrm>
          <a:prstGeom prst="rect">
            <a:avLst/>
          </a:prstGeom>
        </p:spPr>
      </p:pic>
    </p:spTree>
    <p:extLst>
      <p:ext uri="{BB962C8B-B14F-4D97-AF65-F5344CB8AC3E}">
        <p14:creationId xmlns:p14="http://schemas.microsoft.com/office/powerpoint/2010/main" val="160792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BC09CA-C6F6-F378-6681-74BB3FBBACD2}"/>
              </a:ext>
            </a:extLst>
          </p:cNvPr>
          <p:cNvSpPr txBox="1"/>
          <p:nvPr/>
        </p:nvSpPr>
        <p:spPr>
          <a:xfrm>
            <a:off x="1367418" y="2246438"/>
            <a:ext cx="6997332"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FFFF00"/>
                </a:solidFill>
              </a:rPr>
              <a:t>Individuals with PTSD are 80% more likely to have at least one other mental disorder (e.g., depressive, bipolar, anxiety, or substance use disorders). </a:t>
            </a:r>
          </a:p>
          <a:p>
            <a:pPr marL="285750" indent="-285750">
              <a:buFont typeface="Arial" panose="020B0604020202020204" pitchFamily="34" charset="0"/>
              <a:buChar char="•"/>
            </a:pPr>
            <a:endParaRPr lang="en-US" sz="2000" b="1" dirty="0">
              <a:solidFill>
                <a:srgbClr val="FFFF00"/>
              </a:solidFill>
            </a:endParaRPr>
          </a:p>
          <a:p>
            <a:pPr marL="285750" indent="-285750">
              <a:buFont typeface="Arial" panose="020B0604020202020204" pitchFamily="34" charset="0"/>
              <a:buChar char="•"/>
            </a:pPr>
            <a:r>
              <a:rPr lang="en-US" sz="2000" b="1" dirty="0">
                <a:solidFill>
                  <a:srgbClr val="FFFF00"/>
                </a:solidFill>
              </a:rPr>
              <a:t>Comorbid substance use disorder and conduct disorder are more common among males than among females. </a:t>
            </a:r>
          </a:p>
          <a:p>
            <a:pPr marL="285750" indent="-285750">
              <a:buFont typeface="Arial" panose="020B0604020202020204" pitchFamily="34" charset="0"/>
              <a:buChar char="•"/>
            </a:pPr>
            <a:endParaRPr lang="en-US" sz="2000" b="1" dirty="0">
              <a:solidFill>
                <a:srgbClr val="FFFF00"/>
              </a:solidFill>
            </a:endParaRPr>
          </a:p>
          <a:p>
            <a:pPr marL="285750" indent="-285750">
              <a:buFont typeface="Arial" panose="020B0604020202020204" pitchFamily="34" charset="0"/>
              <a:buChar char="•"/>
            </a:pPr>
            <a:r>
              <a:rPr lang="en-US" sz="2000" b="1" dirty="0">
                <a:solidFill>
                  <a:srgbClr val="FFFF00"/>
                </a:solidFill>
              </a:rPr>
              <a:t>Among U.S. military personnel and combat veterans who have been deployed to recent wars in Afghanistan and Iraq, co-occurrence of PTSD and mild TBI is 48%. </a:t>
            </a:r>
          </a:p>
        </p:txBody>
      </p:sp>
      <p:pic>
        <p:nvPicPr>
          <p:cNvPr id="5" name="Picture 4">
            <a:extLst>
              <a:ext uri="{FF2B5EF4-FFF2-40B4-BE49-F238E27FC236}">
                <a16:creationId xmlns:a16="http://schemas.microsoft.com/office/drawing/2014/main" id="{B982C105-A33F-96D8-3386-992754291070}"/>
              </a:ext>
            </a:extLst>
          </p:cNvPr>
          <p:cNvPicPr>
            <a:picLocks noChangeAspect="1"/>
          </p:cNvPicPr>
          <p:nvPr/>
        </p:nvPicPr>
        <p:blipFill>
          <a:blip r:embed="rId3"/>
          <a:stretch>
            <a:fillRect/>
          </a:stretch>
        </p:blipFill>
        <p:spPr>
          <a:xfrm>
            <a:off x="9026013" y="2246438"/>
            <a:ext cx="2560812" cy="3670040"/>
          </a:xfrm>
          <a:prstGeom prst="rect">
            <a:avLst/>
          </a:prstGeom>
        </p:spPr>
      </p:pic>
      <p:sp>
        <p:nvSpPr>
          <p:cNvPr id="6" name="TextBox 5">
            <a:extLst>
              <a:ext uri="{FF2B5EF4-FFF2-40B4-BE49-F238E27FC236}">
                <a16:creationId xmlns:a16="http://schemas.microsoft.com/office/drawing/2014/main" id="{5504706A-923A-34DF-EB7D-289EAA6AB3F8}"/>
              </a:ext>
            </a:extLst>
          </p:cNvPr>
          <p:cNvSpPr txBox="1"/>
          <p:nvPr/>
        </p:nvSpPr>
        <p:spPr>
          <a:xfrm>
            <a:off x="0" y="825910"/>
            <a:ext cx="12191999" cy="830997"/>
          </a:xfrm>
          <a:prstGeom prst="rect">
            <a:avLst/>
          </a:prstGeom>
          <a:noFill/>
        </p:spPr>
        <p:txBody>
          <a:bodyPr wrap="square" rtlCol="0">
            <a:spAutoFit/>
          </a:bodyPr>
          <a:lstStyle/>
          <a:p>
            <a:pPr algn="ctr"/>
            <a:r>
              <a:rPr lang="en-US" sz="4800" b="1" dirty="0">
                <a:solidFill>
                  <a:srgbClr val="FFFF00"/>
                </a:solidFill>
              </a:rPr>
              <a:t>Comorbidity</a:t>
            </a:r>
          </a:p>
        </p:txBody>
      </p:sp>
    </p:spTree>
    <p:extLst>
      <p:ext uri="{BB962C8B-B14F-4D97-AF65-F5344CB8AC3E}">
        <p14:creationId xmlns:p14="http://schemas.microsoft.com/office/powerpoint/2010/main" val="277454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1392369" y="0"/>
            <a:ext cx="9144000" cy="1127051"/>
          </a:xfrm>
        </p:spPr>
        <p:txBody>
          <a:bodyPr/>
          <a:lstStyle/>
          <a:p>
            <a:r>
              <a:rPr lang="en-US" spc="400" dirty="0">
                <a:latin typeface="+mn-lt"/>
              </a:rPr>
              <a:t>Veteran suicide</a:t>
            </a:r>
            <a:endParaRPr lang="en-US" dirty="0"/>
          </a:p>
        </p:txBody>
      </p:sp>
      <p:sp>
        <p:nvSpPr>
          <p:cNvPr id="6" name="Subtitle 5">
            <a:extLst>
              <a:ext uri="{FF2B5EF4-FFF2-40B4-BE49-F238E27FC236}">
                <a16:creationId xmlns:a16="http://schemas.microsoft.com/office/drawing/2014/main" id="{5CE9BACD-A960-175D-B71E-5E5D9675478F}"/>
              </a:ext>
            </a:extLst>
          </p:cNvPr>
          <p:cNvSpPr>
            <a:spLocks noGrp="1"/>
          </p:cNvSpPr>
          <p:nvPr>
            <p:ph type="subTitle" idx="1"/>
          </p:nvPr>
        </p:nvSpPr>
        <p:spPr>
          <a:xfrm>
            <a:off x="1556084" y="1700462"/>
            <a:ext cx="8980284" cy="5157537"/>
          </a:xfrm>
        </p:spPr>
        <p:txBody>
          <a:bodyPr>
            <a:normAutofit/>
          </a:bodyPr>
          <a:lstStyle/>
          <a:p>
            <a:pPr algn="l"/>
            <a:r>
              <a:rPr lang="en-US" b="1" dirty="0">
                <a:solidFill>
                  <a:srgbClr val="FFFF00"/>
                </a:solidFill>
              </a:rPr>
              <a:t>According to the VA, 16.8 veterans commit suicide a day (2020).</a:t>
            </a:r>
          </a:p>
          <a:p>
            <a:pPr algn="l"/>
            <a:r>
              <a:rPr lang="en-US" b="1" dirty="0">
                <a:solidFill>
                  <a:srgbClr val="FFFF00"/>
                </a:solidFill>
              </a:rPr>
              <a:t>Veteran suicide is 57.3% greater than for non-veterans U. S. adults.</a:t>
            </a:r>
          </a:p>
          <a:p>
            <a:pPr algn="l"/>
            <a:endParaRPr lang="en-US" b="1" dirty="0">
              <a:solidFill>
                <a:srgbClr val="FFFF00"/>
              </a:solidFill>
            </a:endParaRPr>
          </a:p>
          <a:p>
            <a:pPr algn="l"/>
            <a:r>
              <a:rPr lang="en-US" b="1" dirty="0">
                <a:solidFill>
                  <a:srgbClr val="FFFF00"/>
                </a:solidFill>
              </a:rPr>
              <a:t>According to Mission Roll Call, “America’s Warrior Partnership (AWP) recently released a striking report concluding that the veteran suicide rate is 2.4 times </a:t>
            </a:r>
            <a:r>
              <a:rPr lang="en-US" b="1" i="1" u="sng" dirty="0">
                <a:solidFill>
                  <a:schemeClr val="accent3">
                    <a:lumMod val="50000"/>
                  </a:schemeClr>
                </a:solidFill>
              </a:rPr>
              <a:t>greater than </a:t>
            </a:r>
            <a:r>
              <a:rPr lang="en-US" b="1" dirty="0">
                <a:solidFill>
                  <a:srgbClr val="FFFF00"/>
                </a:solidFill>
              </a:rPr>
              <a:t>the Department of Veteran Affairs (VA).</a:t>
            </a:r>
          </a:p>
          <a:p>
            <a:pPr algn="l"/>
            <a:endParaRPr lang="en-US" b="1" dirty="0">
              <a:solidFill>
                <a:srgbClr val="FFFF00"/>
              </a:solidFill>
            </a:endParaRPr>
          </a:p>
          <a:p>
            <a:pPr algn="l"/>
            <a:r>
              <a:rPr lang="en-US" b="1" dirty="0">
                <a:solidFill>
                  <a:srgbClr val="FFFF00"/>
                </a:solidFill>
              </a:rPr>
              <a:t>The AWP findings show 22-24 veterans ages 18-64 commit suicide each day.</a:t>
            </a:r>
          </a:p>
          <a:p>
            <a:pPr algn="l"/>
            <a:r>
              <a:rPr lang="en-US" b="1" dirty="0">
                <a:solidFill>
                  <a:srgbClr val="FFFF00"/>
                </a:solidFill>
              </a:rPr>
              <a:t>Another 18-20 veterans in the same age group die per day by self-injury.</a:t>
            </a:r>
          </a:p>
          <a:p>
            <a:pPr algn="l"/>
            <a:r>
              <a:rPr lang="en-US" b="1" dirty="0">
                <a:solidFill>
                  <a:srgbClr val="FFFF00"/>
                </a:solidFill>
              </a:rPr>
              <a:t>Combined, this points to at least 44 veterans dying daily.</a:t>
            </a:r>
          </a:p>
        </p:txBody>
      </p:sp>
    </p:spTree>
    <p:extLst>
      <p:ext uri="{BB962C8B-B14F-4D97-AF65-F5344CB8AC3E}">
        <p14:creationId xmlns:p14="http://schemas.microsoft.com/office/powerpoint/2010/main" val="310135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27505-235C-FCB1-9238-B91253197E93}"/>
              </a:ext>
            </a:extLst>
          </p:cNvPr>
          <p:cNvPicPr>
            <a:picLocks noChangeAspect="1"/>
          </p:cNvPicPr>
          <p:nvPr/>
        </p:nvPicPr>
        <p:blipFill>
          <a:blip r:embed="rId3"/>
          <a:stretch>
            <a:fillRect/>
          </a:stretch>
        </p:blipFill>
        <p:spPr>
          <a:xfrm>
            <a:off x="590835" y="618500"/>
            <a:ext cx="10478218" cy="5862511"/>
          </a:xfrm>
          <a:prstGeom prst="rect">
            <a:avLst/>
          </a:prstGeom>
        </p:spPr>
      </p:pic>
    </p:spTree>
    <p:extLst>
      <p:ext uri="{BB962C8B-B14F-4D97-AF65-F5344CB8AC3E}">
        <p14:creationId xmlns:p14="http://schemas.microsoft.com/office/powerpoint/2010/main" val="1368932053"/>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99919F73-B6C2-4A43-95E2-833EC48925FE}">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{5842CEB1-8892-41D6-BF8B-587B08834AF8}tf89338750_win32</Template>
  <TotalTime>19514</TotalTime>
  <Words>3943</Words>
  <Application>Microsoft Office PowerPoint</Application>
  <PresentationFormat>Widescreen</PresentationFormat>
  <Paragraphs>306</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-apple-system</vt:lpstr>
      <vt:lpstr>Arial</vt:lpstr>
      <vt:lpstr>Avenir Next</vt:lpstr>
      <vt:lpstr>Calibri</vt:lpstr>
      <vt:lpstr>Cambria</vt:lpstr>
      <vt:lpstr>Georgia</vt:lpstr>
      <vt:lpstr>Open Sans</vt:lpstr>
      <vt:lpstr>Proxima Nova</vt:lpstr>
      <vt:lpstr>Times New Roman</vt:lpstr>
      <vt:lpstr>Univers</vt:lpstr>
      <vt:lpstr>GradientUnivers</vt:lpstr>
      <vt:lpstr>A Well Mind Mental Health and you a veteran</vt:lpstr>
      <vt:lpstr>Who is this guy?</vt:lpstr>
      <vt:lpstr>Who is this guy?</vt:lpstr>
      <vt:lpstr>Introduction</vt:lpstr>
      <vt:lpstr>Progression of Mental health</vt:lpstr>
      <vt:lpstr>What is PTSD?</vt:lpstr>
      <vt:lpstr>PowerPoint Presentation</vt:lpstr>
      <vt:lpstr>Veteran suicide</vt:lpstr>
      <vt:lpstr>PowerPoint Presentation</vt:lpstr>
      <vt:lpstr>Veteran suicide in perspective</vt:lpstr>
      <vt:lpstr>  Stigma</vt:lpstr>
      <vt:lpstr>Body and Mind</vt:lpstr>
      <vt:lpstr>A simple truth well known in Mental Health research and practice – the mind and body are a single indivisible unit!  We are neither a disembodied brain, nor a body without a brain! </vt:lpstr>
      <vt:lpstr>Top 5 reasons service members or veterans don’t seek mental health services</vt:lpstr>
      <vt:lpstr>   Top medications of 2020  Sertraline (Zoloft): Depression (38.22 million prescriptions)  Escitalopram (Lexapro): Depression and anxiety (30.6 million prescriptions)  Bupropion (Wellbutrin): Depression (28.9 million prescriptions)  Amphetamine/dextroamphetamine (Adderall): ADHD (26.24 million)  Trazodone: Depression (26.21 million prescriptions)  Fluoxetine (Prozac): Panic disorder and depression (23.4 million prescriptions)  Duloxetine (Cymbalta): Depression and anxiety (22.5 million prescriptions)  Citalopram (Celexa): Depression (18.55 million prescriptions)  Alprazolam (Xanax): Anxiety and panic disorder (16.78 million prescriptions)  Methylphenidate (Concerta): ADHD (15.45 million prescriptions) </vt:lpstr>
      <vt:lpstr>  Venlafaxine (Effexor): Depression and anxiety (15.02 million prescriptions)  Clonazepam (Klonopin): Panic disorder (14.76 million prescriptions)  Buspirone (Buspar): Anxiety (14.75 million prescriptions)  Lamotrigine (Lamictal): Bipolar disorder (10.8 million prescriptions)  Quetiapine (Seroquel): Bipolar disorder and schizophrenia (10.6 million prescriptions)  Lorazepam (Ativan): Anxiety (10.56 million prescriptions)  Clonidine (Kapvay): ADHD (9.87 million prescriptions)  Amitriptyline (Elavil): Depression (9.09 million prescriptions)  Paroxetine (Paxil): Depression, OCD, and panic disorder (9.03 million prescriptions)  Lisdexamfetamine (Vyvanse): ADHD and binge eating disorder (8.64 million prescriptions)     </vt:lpstr>
      <vt:lpstr>The developmental process</vt:lpstr>
      <vt:lpstr>COVID-19</vt:lpstr>
      <vt:lpstr>Mental health and the family</vt:lpstr>
      <vt:lpstr>Resources</vt:lpstr>
      <vt:lpstr>National Resources</vt:lpstr>
      <vt:lpstr>Resources</vt:lpstr>
      <vt:lpstr>APPS</vt:lpstr>
      <vt:lpstr>APPS</vt:lpstr>
      <vt:lpstr>The Warrior's Prayer Long since, in sore distress, I heard one pray, 'Lord, who prevailest with resistless might, Ever from war and strife keep me away, My battles fight!'  I know not if I play the Pharisee, And if my brother after all be right; But mine shall be the warriors plea to thee-- Strength for the fight.  I do not ask that thou shalt front the fray, And drive the warring foeman from my sight; I only ask, O Lord, by night, by day, Strength for the fight!  When foes upon me press, let me not quail Nor think to turn me into coward flight. I only ask, to make mine arms prevail, Strength for the fight!  Still let mine eyes look ever on the foe, Still let mine armor case me strong and bright; And grant me, as I deal each righteous blow, Strength for the fight!  And when, at eventide, the fray is done, My soul to Death's bedchamber do thou light, And give me, be the field  or lost or won, Rest from the fight!</vt:lpstr>
      <vt:lpstr>Questions?</vt:lpstr>
      <vt:lpstr>Summary</vt:lpstr>
      <vt:lpstr>References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Well Mind Mental Health and you a veteran</dc:title>
  <dc:creator>Ken Mattingly</dc:creator>
  <cp:lastModifiedBy>Adjutant Indiana</cp:lastModifiedBy>
  <cp:revision>34</cp:revision>
  <cp:lastPrinted>2023-10-27T23:11:31Z</cp:lastPrinted>
  <dcterms:created xsi:type="dcterms:W3CDTF">2023-05-18T15:53:38Z</dcterms:created>
  <dcterms:modified xsi:type="dcterms:W3CDTF">2023-10-31T12:56:26Z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