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69" r:id="rId3"/>
    <p:sldId id="257" r:id="rId4"/>
    <p:sldId id="258" r:id="rId5"/>
    <p:sldId id="260" r:id="rId6"/>
    <p:sldId id="261" r:id="rId7"/>
    <p:sldId id="262" r:id="rId8"/>
    <p:sldId id="263" r:id="rId9"/>
    <p:sldId id="259" r:id="rId10"/>
    <p:sldId id="264" r:id="rId11"/>
    <p:sldId id="265" r:id="rId12"/>
    <p:sldId id="266" r:id="rId13"/>
    <p:sldId id="267" r:id="rId14"/>
    <p:sldId id="270" r:id="rId15"/>
    <p:sldId id="268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43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8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2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5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6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8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5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5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0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9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Background">
            <a:extLst>
              <a:ext uri="{FF2B5EF4-FFF2-40B4-BE49-F238E27FC236}">
                <a16:creationId xmlns:a16="http://schemas.microsoft.com/office/drawing/2014/main" id="{AA857166-A416-4C5E-8AA9-5D5D1E13D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int">
            <a:extLst>
              <a:ext uri="{FF2B5EF4-FFF2-40B4-BE49-F238E27FC236}">
                <a16:creationId xmlns:a16="http://schemas.microsoft.com/office/drawing/2014/main" id="{454D4344-7A53-4BC2-BE3F-111FE4853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311" y="0"/>
            <a:ext cx="1047689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0"/>
            <a:ext cx="6095997" cy="6858000"/>
          </a:xfrm>
          <a:prstGeom prst="rect">
            <a:avLst/>
          </a:prstGeom>
          <a:ln>
            <a:noFill/>
          </a:ln>
          <a:effectLst>
            <a:outerShdw blurRad="228600" dist="101600" dir="8820000" sx="95000" sy="95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-1"/>
            <a:ext cx="6095997" cy="5136739"/>
          </a:xfrm>
          <a:prstGeom prst="rect">
            <a:avLst/>
          </a:prstGeom>
          <a:ln>
            <a:noFill/>
          </a:ln>
          <a:effectLst>
            <a:outerShdw blurRad="381000" dist="50800" dir="5400000" sx="97000" sy="97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63FB55-A263-D4A2-5373-5B1DB1B6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100" y="617921"/>
            <a:ext cx="4743775" cy="3988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Community Service</a:t>
            </a:r>
          </a:p>
          <a:p>
            <a:pPr marL="0" marR="0" lvl="0" indent="0" fontAlgn="auto">
              <a:spcAft>
                <a:spcPts val="0"/>
              </a:spcAft>
              <a:buClrTx/>
              <a:buSzTx/>
              <a:tabLst/>
              <a:defRPr/>
            </a:pPr>
            <a:endParaRPr lang="en-US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fontAlgn="auto">
              <a:spcAft>
                <a:spcPts val="0"/>
              </a:spcAft>
              <a:buClrTx/>
              <a:buSzTx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Edie Toll Seiler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07AE7-2652-A34A-1105-4953EB8D7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409" y="5480647"/>
            <a:ext cx="4758708" cy="989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9A6EF5-7624-79AF-259E-492FCA3381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2815"/>
          <a:stretch/>
        </p:blipFill>
        <p:spPr>
          <a:xfrm>
            <a:off x="629883" y="706674"/>
            <a:ext cx="4819410" cy="54217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76CA67-F8FA-CF57-9408-0B923D64E9B8}"/>
              </a:ext>
            </a:extLst>
          </p:cNvPr>
          <p:cNvSpPr txBox="1"/>
          <p:nvPr/>
        </p:nvSpPr>
        <p:spPr>
          <a:xfrm>
            <a:off x="4820221" y="34290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A63920-7E9E-B3E7-4AC4-D7D7D009FB5C}"/>
              </a:ext>
            </a:extLst>
          </p:cNvPr>
          <p:cNvSpPr txBox="1"/>
          <p:nvPr/>
        </p:nvSpPr>
        <p:spPr>
          <a:xfrm>
            <a:off x="3048811" y="3652297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0">
                <a:effectLst/>
              </a:rPr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64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E90BC-77E5-2B9E-395B-530D5BA38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27964"/>
            <a:ext cx="4596245" cy="101130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SAFETY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55BFFB-34E7-EAE0-025F-85E698F2D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7B25D-EABD-307B-ADC7-4439F96E3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672576"/>
            <a:ext cx="4596245" cy="3769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/>
                <a:cs typeface="Calibri"/>
              </a:rPr>
              <a:t>Drug Awareness Campaign</a:t>
            </a:r>
          </a:p>
          <a:p>
            <a:r>
              <a:rPr lang="en-US" dirty="0">
                <a:latin typeface="Times New Roman"/>
                <a:cs typeface="Calibri"/>
              </a:rPr>
              <a:t>Gun Safety </a:t>
            </a:r>
          </a:p>
          <a:p>
            <a:r>
              <a:rPr lang="en-US" dirty="0">
                <a:latin typeface="Times New Roman"/>
                <a:cs typeface="Calibri"/>
              </a:rPr>
              <a:t>Public Recognition of First Responders</a:t>
            </a:r>
          </a:p>
          <a:p>
            <a:r>
              <a:rPr lang="en-US" dirty="0">
                <a:latin typeface="Times New Roman"/>
                <a:cs typeface="Calibri"/>
              </a:rPr>
              <a:t>Fire Safety</a:t>
            </a:r>
          </a:p>
          <a:p>
            <a:r>
              <a:rPr lang="en-US" dirty="0">
                <a:latin typeface="Times New Roman"/>
                <a:cs typeface="Calibri"/>
              </a:rPr>
              <a:t>Recreational Safety</a:t>
            </a:r>
          </a:p>
          <a:p>
            <a:r>
              <a:rPr lang="en-US" dirty="0">
                <a:latin typeface="Times New Roman"/>
                <a:cs typeface="Calibri"/>
              </a:rPr>
              <a:t>Highway Safety</a:t>
            </a: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8867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01B256-15BA-84A5-0598-C41D8FE1D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3102" y="141205"/>
            <a:ext cx="5310025" cy="171111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CITIZENSHIP EDUCATION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D99E79-ABFB-8BB4-A84E-CA13663B2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AB3B3-89EA-857A-838E-3363C940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3102" y="1985229"/>
            <a:ext cx="5236061" cy="3769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/>
                <a:cs typeface="Calibri"/>
              </a:rPr>
              <a:t>Parades</a:t>
            </a:r>
          </a:p>
          <a:p>
            <a:r>
              <a:rPr lang="en-US" dirty="0">
                <a:latin typeface="Times New Roman"/>
                <a:cs typeface="Calibri"/>
              </a:rPr>
              <a:t>Voter Registration</a:t>
            </a:r>
          </a:p>
          <a:p>
            <a:r>
              <a:rPr lang="en-US" dirty="0">
                <a:latin typeface="Times New Roman"/>
                <a:cs typeface="Calibri"/>
              </a:rPr>
              <a:t>Loyalty Day</a:t>
            </a:r>
          </a:p>
          <a:p>
            <a:r>
              <a:rPr lang="en-US" dirty="0">
                <a:latin typeface="Times New Roman"/>
                <a:cs typeface="Calibri"/>
              </a:rPr>
              <a:t>Veterans Day</a:t>
            </a:r>
          </a:p>
          <a:p>
            <a:r>
              <a:rPr lang="en-US" dirty="0">
                <a:latin typeface="Times New Roman"/>
                <a:cs typeface="Calibri"/>
              </a:rPr>
              <a:t>Memorial Day</a:t>
            </a:r>
          </a:p>
          <a:p>
            <a:r>
              <a:rPr lang="en-US" dirty="0">
                <a:latin typeface="Times New Roman"/>
                <a:cs typeface="Calibri"/>
              </a:rPr>
              <a:t>Legislative Town Hall</a:t>
            </a: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33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59EFA-B4AF-5127-DABA-EE23DB28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40838"/>
            <a:ext cx="5310025" cy="1093198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latin typeface="Times New Roman"/>
                <a:cs typeface="Calibri Light"/>
              </a:rPr>
              <a:t>YOUTH ACTIVITES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18D536-3768-B0D3-B3E9-BFB846DDFB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2815"/>
          <a:stretch/>
        </p:blipFill>
        <p:spPr>
          <a:xfrm>
            <a:off x="768873" y="1268017"/>
            <a:ext cx="3872455" cy="43564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CAEAE-96B9-B357-72E5-38A7432FA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1854654"/>
            <a:ext cx="5299635" cy="376983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>
                <a:latin typeface="Times New Roman"/>
                <a:cs typeface="Calibri"/>
              </a:rPr>
              <a:t>Sponsor and support of a Scout unit</a:t>
            </a:r>
          </a:p>
          <a:p>
            <a:r>
              <a:rPr lang="en-US" dirty="0">
                <a:latin typeface="Times New Roman"/>
                <a:cs typeface="Calibri"/>
              </a:rPr>
              <a:t>Sponsor a youth sporting team</a:t>
            </a:r>
          </a:p>
          <a:p>
            <a:r>
              <a:rPr lang="en-US" dirty="0">
                <a:latin typeface="Times New Roman"/>
                <a:cs typeface="Calibri"/>
              </a:rPr>
              <a:t>Sponsor a youth event such as Easter Egg hunt, Halloween Party, Christmas Party, or Bike Safety Program</a:t>
            </a:r>
          </a:p>
          <a:p>
            <a:r>
              <a:rPr lang="en-US" dirty="0">
                <a:latin typeface="Times New Roman"/>
                <a:cs typeface="Calibri"/>
              </a:rPr>
              <a:t>Support JROTC unit, Young Marine Unit or Civil Air Patrol Squadron</a:t>
            </a:r>
          </a:p>
          <a:p>
            <a:r>
              <a:rPr lang="en-US" dirty="0">
                <a:latin typeface="Times New Roman"/>
                <a:cs typeface="Calibri"/>
              </a:rPr>
              <a:t>Flag etiquette instruction</a:t>
            </a:r>
          </a:p>
        </p:txBody>
      </p:sp>
    </p:spTree>
    <p:extLst>
      <p:ext uri="{BB962C8B-B14F-4D97-AF65-F5344CB8AC3E}">
        <p14:creationId xmlns:p14="http://schemas.microsoft.com/office/powerpoint/2010/main" val="1154209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C3EBA2-888E-8C50-E77D-6B20E23E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4819"/>
            <a:ext cx="5310025" cy="1093198"/>
          </a:xfrm>
        </p:spPr>
        <p:txBody>
          <a:bodyPr anchor="ctr">
            <a:no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DISALLOWED ACTIVITIES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FE14FD-7060-6C46-CBE4-DA3D792BA9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2815"/>
          <a:stretch/>
        </p:blipFill>
        <p:spPr>
          <a:xfrm>
            <a:off x="768873" y="1268017"/>
            <a:ext cx="3872455" cy="43564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382CD-DBA4-D2B2-1DDB-A18ACE6CB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3102" y="1629875"/>
            <a:ext cx="5310025" cy="5053306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r>
              <a:rPr lang="en-US" sz="3600" dirty="0">
                <a:latin typeface="Times New Roman"/>
                <a:cs typeface="Calibri"/>
              </a:rPr>
              <a:t>Any project for yourself or a member of the VFW, Auxiliary, or VFW Riders Group</a:t>
            </a:r>
          </a:p>
          <a:p>
            <a:r>
              <a:rPr lang="en-US" sz="3600" dirty="0">
                <a:latin typeface="Times New Roman"/>
                <a:cs typeface="Calibri"/>
              </a:rPr>
              <a:t>Reciting the Pledge of Allegiance at the Post monthly meeting</a:t>
            </a:r>
          </a:p>
          <a:p>
            <a:r>
              <a:rPr lang="en-US" sz="3600" dirty="0">
                <a:latin typeface="Times New Roman"/>
                <a:cs typeface="Calibri"/>
              </a:rPr>
              <a:t>Sending a "Get Well" card or flowers to a member of the VFW, Auxiliary, or VFW Riders Group</a:t>
            </a:r>
          </a:p>
          <a:p>
            <a:r>
              <a:rPr lang="en-US" sz="3600" dirty="0">
                <a:latin typeface="Times New Roman"/>
                <a:cs typeface="Calibri"/>
              </a:rPr>
              <a:t>Purchasing Replacement Flags for the Post</a:t>
            </a:r>
          </a:p>
          <a:p>
            <a:r>
              <a:rPr lang="en-US" sz="3600" dirty="0">
                <a:latin typeface="Times New Roman"/>
                <a:cs typeface="Calibri"/>
              </a:rPr>
              <a:t>Donating to a VFW, Auxiliary or VFW Riders Group</a:t>
            </a:r>
          </a:p>
          <a:p>
            <a:r>
              <a:rPr lang="en-US" sz="3600" dirty="0">
                <a:latin typeface="Times New Roman"/>
                <a:cs typeface="Calibri"/>
              </a:rPr>
              <a:t>Serving meals at the post to members or guests when there is a charge for the meal.</a:t>
            </a:r>
          </a:p>
          <a:p>
            <a:endParaRPr lang="en-US" sz="1700" dirty="0">
              <a:cs typeface="Calibri"/>
            </a:endParaRPr>
          </a:p>
          <a:p>
            <a:endParaRPr lang="en-US" sz="1700" dirty="0">
              <a:cs typeface="Calibri"/>
            </a:endParaRPr>
          </a:p>
          <a:p>
            <a:endParaRPr lang="en-US" sz="17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211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C3EBA2-888E-8C50-E77D-6B20E23E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85" y="237692"/>
            <a:ext cx="4596245" cy="100158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DISALLOWED ACTIVITIES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70A054-E3DF-E593-8083-460EC3DAD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382CD-DBA4-D2B2-1DDB-A18ACE6CB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185" y="2032498"/>
            <a:ext cx="5410200" cy="425156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dirty="0">
                <a:latin typeface="Times New Roman"/>
                <a:cs typeface="Calibri"/>
              </a:rPr>
              <a:t>Displaying the American Flag at your home</a:t>
            </a:r>
          </a:p>
          <a:p>
            <a:r>
              <a:rPr lang="en-US" dirty="0">
                <a:latin typeface="Times New Roman"/>
                <a:cs typeface="Calibri"/>
              </a:rPr>
              <a:t>Post beautification projects</a:t>
            </a:r>
          </a:p>
          <a:p>
            <a:r>
              <a:rPr lang="en-US" dirty="0">
                <a:latin typeface="Times New Roman"/>
                <a:cs typeface="Calibri"/>
              </a:rPr>
              <a:t>Safety Committee Report during a meeting</a:t>
            </a:r>
          </a:p>
          <a:p>
            <a:r>
              <a:rPr lang="en-US" dirty="0">
                <a:latin typeface="Times New Roman"/>
                <a:cs typeface="Calibri"/>
              </a:rPr>
              <a:t>Attending children/grandchildren sporting/school event</a:t>
            </a:r>
          </a:p>
          <a:p>
            <a:r>
              <a:rPr lang="en-US" dirty="0">
                <a:latin typeface="Times New Roman"/>
                <a:cs typeface="Calibri"/>
              </a:rPr>
              <a:t>Using Flag Stamps</a:t>
            </a:r>
          </a:p>
          <a:p>
            <a:r>
              <a:rPr lang="en-US" dirty="0">
                <a:latin typeface="Times New Roman"/>
                <a:cs typeface="Calibri"/>
              </a:rPr>
              <a:t>Post safety inspections ( fire extinguishers, exit lights, </a:t>
            </a:r>
            <a:r>
              <a:rPr lang="en-US" dirty="0" err="1">
                <a:latin typeface="Times New Roman"/>
                <a:cs typeface="Calibri"/>
              </a:rPr>
              <a:t>etc</a:t>
            </a:r>
            <a:r>
              <a:rPr lang="en-US" dirty="0">
                <a:latin typeface="Times New Roman"/>
                <a:cs typeface="Calibri"/>
              </a:rPr>
              <a:t>)</a:t>
            </a: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1413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06726-BBAD-E1B9-616F-0C295B4C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5496"/>
            <a:ext cx="4596245" cy="88484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REMEMBER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40B1F6-32F1-EE7B-CEE5-CA6FFB45E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23F-C4FA-8E8E-B335-BAFCF92D8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1361872"/>
            <a:ext cx="5316737" cy="53206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dirty="0">
                <a:latin typeface="Times New Roman"/>
                <a:cs typeface="Calibri"/>
              </a:rPr>
              <a:t>Not to "double report" - Same Activity under more than one category</a:t>
            </a:r>
          </a:p>
          <a:p>
            <a:r>
              <a:rPr lang="en-US" sz="3000" dirty="0">
                <a:latin typeface="Times New Roman"/>
                <a:cs typeface="Calibri"/>
              </a:rPr>
              <a:t>Be Honest and Accurate</a:t>
            </a:r>
          </a:p>
          <a:p>
            <a:r>
              <a:rPr lang="en-US" sz="3000" dirty="0">
                <a:latin typeface="Times New Roman"/>
                <a:cs typeface="Calibri"/>
              </a:rPr>
              <a:t>Maintain Copies</a:t>
            </a:r>
          </a:p>
          <a:p>
            <a:r>
              <a:rPr lang="en-US" sz="3000" dirty="0">
                <a:latin typeface="Times New Roman"/>
                <a:cs typeface="Calibri"/>
              </a:rPr>
              <a:t>Give a detailed description of the event.  Do not list each person involved</a:t>
            </a:r>
          </a:p>
          <a:p>
            <a:r>
              <a:rPr lang="en-US" sz="3000" dirty="0">
                <a:latin typeface="Times New Roman"/>
                <a:cs typeface="Calibri"/>
              </a:rPr>
              <a:t>Indicate Total Hours of all Volunteers –round up to whole </a:t>
            </a:r>
            <a:r>
              <a:rPr lang="en-US" dirty="0">
                <a:latin typeface="Times New Roman"/>
                <a:cs typeface="Calibri"/>
              </a:rPr>
              <a:t>hours</a:t>
            </a: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05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18C309-DB85-6DBF-9B32-E5FF946B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390" y="292199"/>
            <a:ext cx="4596245" cy="109319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 panose="020F0302020204030204"/>
              </a:rPr>
              <a:t>REMINDER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3390F6-1260-C215-FA45-BFBFFF137D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2815"/>
          <a:stretch/>
        </p:blipFill>
        <p:spPr>
          <a:xfrm>
            <a:off x="768873" y="1268017"/>
            <a:ext cx="3872455" cy="43564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6EA9-B56F-D7E7-D25E-12C3A552D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1385397"/>
            <a:ext cx="5310025" cy="48546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WAY TO SUBMIT A REPORT IS THROUGH THE WEBSITE 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VFWIN.ORG</a:t>
            </a: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73762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18C309-DB85-6DBF-9B32-E5FF946B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390" y="295620"/>
            <a:ext cx="4596245" cy="972397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 panose="020F0302020204030204"/>
              </a:rPr>
              <a:t>HOW TO LOGIN: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3390F6-1260-C215-FA45-BFBFFF137D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2815"/>
          <a:stretch/>
        </p:blipFill>
        <p:spPr>
          <a:xfrm>
            <a:off x="768873" y="1268017"/>
            <a:ext cx="3872455" cy="43564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6EA9-B56F-D7E7-D25E-12C3A552D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411798"/>
            <a:ext cx="5310025" cy="5150582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NAVIGATE TO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WWW.VFWIN.ORG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CLICK LOGIN IN THE TOP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RIGHT CORNER OF THE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WEBPAGE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CLICK MEMBERS ONLY IN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DROP DOWN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TYPE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MEMBER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NUMBER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PASSWORD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NAME</a:t>
            </a:r>
          </a:p>
          <a:p>
            <a:pPr marL="0" indent="0">
              <a:buNone/>
            </a:pPr>
            <a:endParaRPr lang="en-US" sz="1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723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18C309-DB85-6DBF-9B32-E5FF946B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3102" y="243561"/>
            <a:ext cx="5310025" cy="109319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 panose="020F0302020204030204"/>
              </a:rPr>
              <a:t>LOGIN CONTINUED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3390F6-1260-C215-FA45-BFBFFF137D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12815"/>
          <a:stretch/>
        </p:blipFill>
        <p:spPr>
          <a:xfrm>
            <a:off x="768873" y="1268017"/>
            <a:ext cx="3872455" cy="43564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6EA9-B56F-D7E7-D25E-12C3A552D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1268017"/>
            <a:ext cx="5310025" cy="4972063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CLICK PROGRAM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REPORTING TO SUBMIT A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COMMUNITY SERVICE 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REPORT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CLICK COMMUNITY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SERVICE DASHBOARD TO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VIEW  PAST COMMUNITY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SERVICE REPORTS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FILL OUT REPORT</a:t>
            </a:r>
          </a:p>
          <a:p>
            <a:pPr marL="514350" indent="-514350">
              <a:buAutoNum type="arabicPeriod" startAt="8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9440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18C309-DB85-6DBF-9B32-E5FF946B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390" y="92337"/>
            <a:ext cx="4596245" cy="171111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 panose="020F0302020204030204"/>
              </a:rPr>
              <a:t>CONTACT: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3390F6-1260-C215-FA45-BFBFFF137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6EA9-B56F-D7E7-D25E-12C3A552D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2470244"/>
            <a:ext cx="5316737" cy="3769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/>
                <a:cs typeface="Calibri" panose="020F0502020204030204"/>
              </a:rPr>
              <a:t>Edie Toll Seiler</a:t>
            </a:r>
          </a:p>
          <a:p>
            <a:pPr marL="0" indent="0">
              <a:buNone/>
            </a:pPr>
            <a:r>
              <a:rPr lang="en-US" dirty="0">
                <a:latin typeface="Times New Roman"/>
                <a:cs typeface="Calibri" panose="020F0502020204030204"/>
              </a:rPr>
              <a:t>(317) 441 – 5353</a:t>
            </a:r>
          </a:p>
          <a:p>
            <a:pPr marL="0" indent="0">
              <a:buNone/>
            </a:pPr>
            <a:r>
              <a:rPr lang="en-US" dirty="0">
                <a:latin typeface="Times New Roman"/>
                <a:cs typeface="Calibri" panose="020F0502020204030204"/>
              </a:rPr>
              <a:t>Edie.seilervfw@gmail.com</a:t>
            </a:r>
          </a:p>
          <a:p>
            <a:pPr marL="0" indent="0">
              <a:buNone/>
            </a:pPr>
            <a:endParaRPr lang="en-US" dirty="0">
              <a:latin typeface="Times New Roman"/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Calibri" panose="020F0502020204030204"/>
              </a:rPr>
              <a:t>**If you call PLEASE leave a voicemail.  I will not call you back if you do not leave a message.</a:t>
            </a: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7339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BFB437-A3DD-5343-8058-27DD1B7E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41205"/>
            <a:ext cx="4596245" cy="171111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What is Community Service?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5C3A470-A7E2-E664-A855-A9989182F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68873" y="955929"/>
            <a:ext cx="3872455" cy="498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3730-6D60-3180-455E-9295CC4CE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852324"/>
            <a:ext cx="5327128" cy="3769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/>
                <a:cs typeface="Calibri"/>
              </a:rPr>
              <a:t>Community Service encompasses any human act serving the common good, in the interest of the community.  It is further defined as a service that is performed for the benefit of the public or its institutions.</a:t>
            </a:r>
          </a:p>
        </p:txBody>
      </p:sp>
    </p:spTree>
    <p:extLst>
      <p:ext uri="{BB962C8B-B14F-4D97-AF65-F5344CB8AC3E}">
        <p14:creationId xmlns:p14="http://schemas.microsoft.com/office/powerpoint/2010/main" val="173067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9AF22F2-BB10-EB64-E30D-216D2700B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68873" y="955929"/>
            <a:ext cx="3872455" cy="498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F8AF-E005-F407-2079-A59B2650DA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06390" y="408898"/>
            <a:ext cx="5310025" cy="607471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VFW community service hours MUST be performed by and as a representative of the VFW.  It MUST also be performed outside of the VFW and its Auxiliaries. 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performed for the benefit of the post or auxiliary should not be considered.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that are part of Post/Auxiliary normal requirements are NOT considered.  Examples are: Flying the American or POW flag at the Post, Poppy Drives or placing flags on Veterans graves</a:t>
            </a:r>
          </a:p>
        </p:txBody>
      </p:sp>
    </p:spTree>
    <p:extLst>
      <p:ext uri="{BB962C8B-B14F-4D97-AF65-F5344CB8AC3E}">
        <p14:creationId xmlns:p14="http://schemas.microsoft.com/office/powerpoint/2010/main" val="273426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681B8E-7FC3-3B3D-F8DA-61AEC3ABD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8841" y="173036"/>
            <a:ext cx="4596245" cy="1565785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COMMUNITY INVOLVEMENT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E52A6DB-F3FA-7A4A-9E12-695C58268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68873" y="955929"/>
            <a:ext cx="3872455" cy="498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2931-9D13-C779-E9E1-A2208D13B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390" y="2470244"/>
            <a:ext cx="5316737" cy="3769836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dirty="0">
                <a:latin typeface="Times New Roman"/>
                <a:cs typeface="Calibri"/>
              </a:rPr>
              <a:t>Sponsoring: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sz="2800" dirty="0">
                <a:latin typeface="Times New Roman"/>
                <a:cs typeface="Calibri"/>
              </a:rPr>
              <a:t>Blood drives</a:t>
            </a:r>
          </a:p>
          <a:p>
            <a:pPr lvl="1"/>
            <a:r>
              <a:rPr lang="en-US" sz="2800" dirty="0">
                <a:latin typeface="Times New Roman"/>
                <a:cs typeface="Calibri"/>
              </a:rPr>
              <a:t>Food Drives</a:t>
            </a:r>
          </a:p>
          <a:p>
            <a:pPr lvl="1"/>
            <a:r>
              <a:rPr lang="en-US" sz="2800" dirty="0">
                <a:latin typeface="Times New Roman"/>
                <a:cs typeface="Calibri"/>
              </a:rPr>
              <a:t>Recycling Programs</a:t>
            </a:r>
          </a:p>
          <a:p>
            <a:pPr lvl="1"/>
            <a:r>
              <a:rPr lang="en-US" sz="2800" dirty="0">
                <a:latin typeface="Times New Roman"/>
                <a:cs typeface="Calibri"/>
              </a:rPr>
              <a:t>Highway or Neighborhood cleanup</a:t>
            </a:r>
          </a:p>
          <a:p>
            <a:r>
              <a:rPr lang="en-US" dirty="0">
                <a:latin typeface="Times New Roman"/>
                <a:cs typeface="Calibri"/>
              </a:rPr>
              <a:t>Flag details for public events</a:t>
            </a:r>
          </a:p>
          <a:p>
            <a:r>
              <a:rPr lang="en-US" dirty="0">
                <a:latin typeface="Times New Roman"/>
                <a:cs typeface="Calibri"/>
              </a:rPr>
              <a:t>Get out the Vote programs</a:t>
            </a:r>
          </a:p>
          <a:p>
            <a:r>
              <a:rPr lang="en-US" dirty="0">
                <a:latin typeface="Times New Roman"/>
                <a:cs typeface="Calibri"/>
              </a:rPr>
              <a:t>Hire a Vet program</a:t>
            </a: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083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8BC78B-EC24-D45B-7E7A-10A6F81B00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106390" y="759126"/>
            <a:ext cx="4596245" cy="17111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 WITH OTHERS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A logo with a globe and a flag&#10;&#10;Description automatically generated with medium confidence">
            <a:extLst>
              <a:ext uri="{FF2B5EF4-FFF2-40B4-BE49-F238E27FC236}">
                <a16:creationId xmlns:a16="http://schemas.microsoft.com/office/drawing/2014/main" id="{023B3AD9-16A7-B849-F542-D8E836A41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68873" y="955929"/>
            <a:ext cx="3872455" cy="498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ECC2-BAB2-62AD-1E6C-30F468360E2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06390" y="2470244"/>
            <a:ext cx="5310025" cy="3769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of Dimes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Muscular Dystrophy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Salvation Army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Legion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Chamber of Commerce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 Guard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901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3186C-FF5B-3555-5F60-7FC7138F7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85" y="141205"/>
            <a:ext cx="4596245" cy="1711119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latin typeface="Times New Roman"/>
                <a:cs typeface="Calibri Light"/>
              </a:rPr>
              <a:t>AID TO OTHERS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8CD3917-7CF4-C8CD-C545-1A5CD4EAE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768873" y="955929"/>
            <a:ext cx="3872455" cy="498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8C3A1-A83A-3132-47CF-5A5A27CA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841" y="1985229"/>
            <a:ext cx="5310025" cy="376983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>
                <a:latin typeface="Times New Roman"/>
                <a:cs typeface="Calibri"/>
              </a:rPr>
              <a:t>Hospital Visits (not VFW members)</a:t>
            </a:r>
          </a:p>
          <a:p>
            <a:r>
              <a:rPr lang="en-US" dirty="0">
                <a:latin typeface="Times New Roman"/>
                <a:cs typeface="Calibri"/>
              </a:rPr>
              <a:t>Nursing Home Visits (not VFW members)</a:t>
            </a:r>
          </a:p>
          <a:p>
            <a:r>
              <a:rPr lang="en-US" dirty="0">
                <a:latin typeface="Times New Roman"/>
                <a:cs typeface="Calibri"/>
              </a:rPr>
              <a:t>Assisting other Veterans in the Community</a:t>
            </a:r>
          </a:p>
          <a:p>
            <a:r>
              <a:rPr lang="en-US" dirty="0">
                <a:latin typeface="Times New Roman"/>
                <a:cs typeface="Calibri"/>
              </a:rPr>
              <a:t>Natural Disaster Relief support</a:t>
            </a:r>
          </a:p>
          <a:p>
            <a:r>
              <a:rPr lang="en-US" dirty="0">
                <a:latin typeface="Times New Roman"/>
                <a:cs typeface="Calibri"/>
              </a:rPr>
              <a:t> Warming/Cooling Shelter</a:t>
            </a:r>
          </a:p>
          <a:p>
            <a:r>
              <a:rPr lang="en-US" dirty="0">
                <a:latin typeface="Times New Roman"/>
                <a:cs typeface="Calibri"/>
              </a:rPr>
              <a:t>Aid to another in need (not VFW member)</a:t>
            </a:r>
          </a:p>
        </p:txBody>
      </p:sp>
    </p:spTree>
    <p:extLst>
      <p:ext uri="{BB962C8B-B14F-4D97-AF65-F5344CB8AC3E}">
        <p14:creationId xmlns:p14="http://schemas.microsoft.com/office/powerpoint/2010/main" val="276164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C83DEA-27E3-1C78-B04F-7D5355D20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14379"/>
            <a:ext cx="4596245" cy="1264226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SCHOOL  </a:t>
            </a:r>
            <a:br>
              <a:rPr lang="en-US" sz="4000" b="1" dirty="0">
                <a:latin typeface="Times New Roman"/>
                <a:cs typeface="Calibri Light"/>
              </a:rPr>
            </a:br>
            <a:r>
              <a:rPr lang="en-US" sz="4000" b="1" dirty="0">
                <a:latin typeface="Times New Roman"/>
                <a:cs typeface="Calibri Light"/>
              </a:rPr>
              <a:t>ASSISTANCE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B09A01-9CFE-5F40-444A-3A4F12A48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F6723-A48C-1A06-7D8C-2DDF5B264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760125"/>
            <a:ext cx="5236061" cy="37698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 in School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 during a school program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Donating school supplies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books in the classroom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Donating to school programs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Veterans in the classroom </a:t>
            </a:r>
          </a:p>
        </p:txBody>
      </p:sp>
    </p:spTree>
    <p:extLst>
      <p:ext uri="{BB962C8B-B14F-4D97-AF65-F5344CB8AC3E}">
        <p14:creationId xmlns:p14="http://schemas.microsoft.com/office/powerpoint/2010/main" val="41994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nt">
            <a:extLst>
              <a:ext uri="{FF2B5EF4-FFF2-40B4-BE49-F238E27FC236}">
                <a16:creationId xmlns:a16="http://schemas.microsoft.com/office/drawing/2014/main" id="{D380959B-464C-9ED8-C9EB-AB6FC997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5448" y="8300"/>
            <a:ext cx="10966551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6B83858-ED7D-57B6-6CAA-83168807C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5" cy="6858000"/>
          </a:xfrm>
          <a:prstGeom prst="rect">
            <a:avLst/>
          </a:prstGeom>
          <a:ln>
            <a:noFill/>
          </a:ln>
          <a:effectLst>
            <a:outerShdw blurRad="317500" dist="127000" dir="2400000" sx="95000" sy="95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03A30A-09C4-92DF-58D0-92E6B3A83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390" y="141205"/>
            <a:ext cx="4596245" cy="100665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Calibri Light"/>
              </a:rPr>
              <a:t>CHURCH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97FFD4-A8B9-3D4D-1623-7BE467E4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90500" dist="139700" dir="300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1901AC-9F2E-469F-DBE1-F691B62D7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68873" y="947897"/>
            <a:ext cx="3872455" cy="49967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3D75F-C3A0-85AD-D536-79DB5519A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1498" y="2118014"/>
            <a:ext cx="6439711" cy="376983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>
                <a:latin typeface="Times New Roman"/>
                <a:cs typeface="Calibri"/>
              </a:rPr>
              <a:t>Generally, these are NOT considered community service for two (2) reasons: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/>
                <a:cs typeface="Calibri"/>
              </a:rPr>
              <a:t>They are not performed for the community at large</a:t>
            </a:r>
          </a:p>
          <a:p>
            <a:pPr marL="0" indent="0">
              <a:buNone/>
            </a:pPr>
            <a:r>
              <a:rPr lang="en-US" dirty="0">
                <a:latin typeface="Times New Roman"/>
                <a:cs typeface="Calibri"/>
              </a:rPr>
              <a:t>2.  They are part of an individual's service to their faith and not to the VFW.    </a:t>
            </a:r>
          </a:p>
          <a:p>
            <a:pPr marL="0" indent="0">
              <a:buNone/>
            </a:pPr>
            <a:r>
              <a:rPr lang="en-US" dirty="0">
                <a:latin typeface="Times New Roman"/>
                <a:cs typeface="Calibri"/>
              </a:rPr>
              <a:t>** EXCEPTION would be performing the same service for all churches in a given community; a public event hosted by the church such as a trunk or treat or hog roast because you do not have to be a member of the church to attend.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950AA1-651E-D65C-EF63-394AA3DB153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2358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737</Words>
  <Application>Microsoft Office PowerPoint</Application>
  <PresentationFormat>Widescreen</PresentationFormat>
  <Paragraphs>124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Community Service   Edie Toll Seiler</vt:lpstr>
      <vt:lpstr>CONTACT:</vt:lpstr>
      <vt:lpstr>What is Community Service?</vt:lpstr>
      <vt:lpstr>PowerPoint Presentation</vt:lpstr>
      <vt:lpstr>COMMUNITY INVOLVEMENT</vt:lpstr>
      <vt:lpstr>COOPERATION WITH OTHERS</vt:lpstr>
      <vt:lpstr>AID TO OTHERS</vt:lpstr>
      <vt:lpstr>SCHOOL   ASSISTANCE</vt:lpstr>
      <vt:lpstr>CHURCH</vt:lpstr>
      <vt:lpstr>SAFETY</vt:lpstr>
      <vt:lpstr>CITIZENSHIP EDUCATION</vt:lpstr>
      <vt:lpstr>YOUTH ACTIVITES</vt:lpstr>
      <vt:lpstr>DISALLOWED ACTIVITIES</vt:lpstr>
      <vt:lpstr>DISALLOWED ACTIVITIES</vt:lpstr>
      <vt:lpstr>REMEMBER</vt:lpstr>
      <vt:lpstr>REMINDER</vt:lpstr>
      <vt:lpstr>HOW TO LOGIN:</vt:lpstr>
      <vt:lpstr>LOGIN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Edie</dc:creator>
  <cp:lastModifiedBy>Edie Toll Seiler</cp:lastModifiedBy>
  <cp:revision>13</cp:revision>
  <dcterms:created xsi:type="dcterms:W3CDTF">2023-07-30T22:42:28Z</dcterms:created>
  <dcterms:modified xsi:type="dcterms:W3CDTF">2024-08-05T20:30:18Z</dcterms:modified>
</cp:coreProperties>
</file>