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57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778B-ADE5-0BA5-0A5D-E86C83472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F239D-4504-FF71-F85E-84694E4AC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CB9B8-5AD2-5DDE-3C7F-20D2E6FD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CA60D-3D4C-8955-3E63-3D5072EA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BA424-D39F-8BA2-0D0A-A8B625CB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5EC3-5CCD-BE17-41C5-9BD44B89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8E183-F973-8401-F771-9CDA16498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A1AED-CC88-4527-2060-8DA4D3B8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7ED09-2C43-F230-ECD3-8FAF815A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37CDE-CB76-A285-DDDE-EA5A08F3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6675E-6092-4A88-681C-411D61AB7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7D47B-8515-612C-F96D-A13F51389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D1150-A3AA-6FB4-DDF5-3C4A40BC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FF394-A21D-7F2D-0E5D-A4C316FC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ED555-9EBE-98AD-7BE8-A162A41B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3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948A-01CF-9EDC-AC04-2D9F2287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7397-9906-2F25-C2F2-8A70D45B5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B9D0D-6A05-11F0-7241-54B3615C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29D69-011E-98E7-CF8A-1AF1E7B1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8116B-9CBA-45A9-0D9B-CDA4948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37A2-2EDC-2D50-76E3-3422E335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6B902-F3B8-5A42-9028-7678D752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EAC09-CA65-0C59-D9EE-5AF52DE2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35CB7-B025-0BD2-8A81-6AA5C059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E58E6-FC87-731D-91E2-67644105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6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131F-9E71-4BB6-7CB8-A4E558F6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A493-7856-8D50-B179-E394F0160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17F6A-357B-379F-D899-70D060958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D8202-C48E-3941-498B-9933C640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0B49C-62D6-D15C-361D-112C1929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B0F71-B112-A4AB-EC51-2AC6606E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3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2DFA-7F26-46F2-39B5-F6AD03E1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6CE3D-3D13-D7D8-AF0B-1EB545F7B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1D86C-14D1-F3A1-7814-0BBA73A13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542B4-CE6B-841E-2DC1-2234F8E4F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95A26-3597-F620-F547-D1B645B04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E7D04-52DA-0B54-7C22-CF4841C6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A81A5-DBAF-5794-F991-5979737F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ABC1D-03D5-2ED1-8031-88AAEDF5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C558-9937-D44B-923E-BC3B4F3E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BE174-3CCB-9338-7E34-DB73C572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2A3DF-45A5-CB0C-D7BF-254DB55C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98AD-F87E-EEAE-10EC-6617AEED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4E66F-178F-D07F-1A0B-153737D6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1C75D-5AC4-398A-EE15-84D56D3E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15C78-D431-586A-5E06-2C742671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7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0698-E81A-B805-E48E-0D5DCBFC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2CCA1-C6AB-583A-72B5-F7AFDA12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75411-3B77-578F-019F-46B7C646F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137CE-AE78-D66F-E486-59E8B4F1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3D42F-68E5-8E3C-C163-EB97B4D9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36579-0765-9A31-620F-1C38AD9B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2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4C5D-8209-B90C-A8CD-D9D355FD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BE2A3-DC42-28BA-E1F2-A5531A660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F7AE9-EBF6-9680-E5AD-A0C3EA243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90843-9844-E4F4-9C9B-870260D8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88643-9EB4-3744-41F3-C7654C1B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D7582-1D97-999C-61A6-D5891452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DF4FA-788B-6C61-5B8D-D0CA0723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BBEF2-AA9D-C7B2-9011-D4366282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3DCCF-BA00-6070-7C28-EA48E420A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2E77-E3CD-4A40-B819-921E6A9191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8A5C-CE67-AAE2-3855-ABE2DF3D5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04D5-7869-AF28-35F6-B34BAA525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E4B58-227B-44DF-931A-A661B8C1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75039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se.ac.uk/usappblog/2020/12/03/bidens-victory-is-a-point-of-renewal-but-the-resiliency-of-trumpism-means-challenges-lie-ahead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slikeherdingcats.blogspot.com/2020/06/its-time-past-tim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hiostate.pressbooks.pub/substancemisusepart1/chapter/ch-3-name-2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29C47-BE76-526C-3C58-4D4E968A8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0767" y="2026508"/>
            <a:ext cx="6029001" cy="4188941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             Shelley Jacobs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		Post #1282</a:t>
            </a:r>
            <a:br>
              <a:rPr lang="en-US" sz="4000" dirty="0">
                <a:solidFill>
                  <a:schemeClr val="tx2"/>
                </a:solidFill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741F0-0A70-C4A6-3D24-91E6818C6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9732" y="364697"/>
            <a:ext cx="6028697" cy="1297115"/>
          </a:xfrm>
        </p:spPr>
        <p:txBody>
          <a:bodyPr anchor="ctr" anchorCtr="0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Department of Indiana</a:t>
            </a:r>
          </a:p>
          <a:p>
            <a:r>
              <a:rPr lang="en-US" sz="3600" dirty="0">
                <a:solidFill>
                  <a:schemeClr val="tx2"/>
                </a:solidFill>
              </a:rPr>
              <a:t>Judge Advocate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A logo of a marine corps&#10;&#10;Description automatically generated">
            <a:extLst>
              <a:ext uri="{FF2B5EF4-FFF2-40B4-BE49-F238E27FC236}">
                <a16:creationId xmlns:a16="http://schemas.microsoft.com/office/drawing/2014/main" id="{367160CC-A717-6470-95B4-4A814709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9" y="1661812"/>
            <a:ext cx="3651417" cy="35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7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82941-77BE-F71F-A4A5-A1133012B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970" y="867350"/>
            <a:ext cx="6297282" cy="502057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Legal standard vs “Higher” standard</a:t>
            </a:r>
          </a:p>
          <a:p>
            <a:pPr marL="514350" indent="-514350">
              <a:buAutoNum type="arabicPeriod"/>
            </a:pPr>
            <a:r>
              <a:rPr lang="en-US" dirty="0"/>
              <a:t>Everyone is expected to comply</a:t>
            </a:r>
          </a:p>
          <a:p>
            <a:pPr marL="514350" indent="-514350">
              <a:buAutoNum type="arabicPeriod"/>
            </a:pPr>
            <a:r>
              <a:rPr lang="en-US" dirty="0"/>
              <a:t>Complaints should be taken seriously &amp; investigated</a:t>
            </a:r>
          </a:p>
          <a:p>
            <a:pPr marL="514350" indent="-514350">
              <a:buAutoNum type="arabicPeriod"/>
            </a:pPr>
            <a:r>
              <a:rPr lang="en-US" dirty="0"/>
              <a:t>Individuals who engage in prohibited behaviors may be subject to corrective measures</a:t>
            </a:r>
          </a:p>
          <a:p>
            <a:pPr marL="514350" indent="-514350">
              <a:buAutoNum type="arabicPeriod"/>
            </a:pPr>
            <a:r>
              <a:rPr lang="en-US" dirty="0"/>
              <a:t>Retaliation against someone participating in the complaint and/or investigation process will not be tolerated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Content Placeholder 13" descr="A pile of shells on a wood surface&#10;&#10;Description automatically generated">
            <a:extLst>
              <a:ext uri="{FF2B5EF4-FFF2-40B4-BE49-F238E27FC236}">
                <a16:creationId xmlns:a16="http://schemas.microsoft.com/office/drawing/2014/main" id="{C9F78566-8FC6-D5AD-1E05-4FA48CCBC6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615" y="1716656"/>
            <a:ext cx="4429284" cy="3321963"/>
          </a:xfrm>
        </p:spPr>
      </p:pic>
      <p:sp>
        <p:nvSpPr>
          <p:cNvPr id="15" name="Title 8">
            <a:extLst>
              <a:ext uri="{FF2B5EF4-FFF2-40B4-BE49-F238E27FC236}">
                <a16:creationId xmlns:a16="http://schemas.microsoft.com/office/drawing/2014/main" id="{26AE7223-572F-28C3-6EAC-0A226B53DECA}"/>
              </a:ext>
            </a:extLst>
          </p:cNvPr>
          <p:cNvSpPr txBox="1">
            <a:spLocks/>
          </p:cNvSpPr>
          <p:nvPr/>
        </p:nvSpPr>
        <p:spPr>
          <a:xfrm>
            <a:off x="234351" y="793881"/>
            <a:ext cx="10515600" cy="58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“In a Nutshell”</a:t>
            </a:r>
          </a:p>
        </p:txBody>
      </p:sp>
    </p:spTree>
    <p:extLst>
      <p:ext uri="{BB962C8B-B14F-4D97-AF65-F5344CB8AC3E}">
        <p14:creationId xmlns:p14="http://schemas.microsoft.com/office/powerpoint/2010/main" val="73856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-up of a face and words&#10;&#10;Description automatically generated">
            <a:extLst>
              <a:ext uri="{FF2B5EF4-FFF2-40B4-BE49-F238E27FC236}">
                <a16:creationId xmlns:a16="http://schemas.microsoft.com/office/drawing/2014/main" id="{2CA05774-D726-A3C7-6C39-F5F0AC7B25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167" y="276045"/>
            <a:ext cx="11869508" cy="6254151"/>
          </a:xfrm>
        </p:spPr>
      </p:pic>
    </p:spTree>
    <p:extLst>
      <p:ext uri="{BB962C8B-B14F-4D97-AF65-F5344CB8AC3E}">
        <p14:creationId xmlns:p14="http://schemas.microsoft.com/office/powerpoint/2010/main" val="299466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1FC3D-D1A8-3387-F03F-961C05611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603849"/>
            <a:ext cx="10979989" cy="557311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Take an introspective look at your own relationship and behaviors</a:t>
            </a:r>
          </a:p>
          <a:p>
            <a:pPr marL="514350" indent="-514350">
              <a:buAutoNum type="arabicPeriod"/>
            </a:pPr>
            <a:r>
              <a:rPr lang="en-US" dirty="0"/>
              <a:t>Be prepared in advance</a:t>
            </a:r>
          </a:p>
          <a:p>
            <a:pPr marL="514350" indent="-514350">
              <a:buAutoNum type="arabicPeriod"/>
            </a:pPr>
            <a:r>
              <a:rPr lang="en-US" dirty="0"/>
              <a:t>If you see something happen to someone else</a:t>
            </a:r>
          </a:p>
          <a:p>
            <a:pPr marL="0" indent="0">
              <a:buNone/>
            </a:pPr>
            <a:r>
              <a:rPr lang="en-US" dirty="0"/>
              <a:t>	A. Say Something</a:t>
            </a:r>
          </a:p>
          <a:p>
            <a:pPr marL="0" indent="0">
              <a:buNone/>
            </a:pPr>
            <a:r>
              <a:rPr lang="en-US" dirty="0"/>
              <a:t>	B. Report It</a:t>
            </a:r>
          </a:p>
          <a:p>
            <a:pPr marL="0" indent="0">
              <a:buNone/>
            </a:pPr>
            <a:r>
              <a:rPr lang="en-US" dirty="0"/>
              <a:t>4. Be respectful, civil and kind</a:t>
            </a:r>
          </a:p>
          <a:p>
            <a:pPr marL="0" indent="0">
              <a:buNone/>
            </a:pPr>
            <a:r>
              <a:rPr lang="en-US" dirty="0"/>
              <a:t>5. Help us keep a healthy culture for EVERYONE</a:t>
            </a:r>
          </a:p>
          <a:p>
            <a:pPr marL="0" indent="0">
              <a:buNone/>
            </a:pPr>
            <a:r>
              <a:rPr lang="en-US" dirty="0"/>
              <a:t>6. DO NOT tarnish the reputation of the VFW, Veterans of Foreign Wars</a:t>
            </a:r>
          </a:p>
        </p:txBody>
      </p:sp>
    </p:spTree>
    <p:extLst>
      <p:ext uri="{BB962C8B-B14F-4D97-AF65-F5344CB8AC3E}">
        <p14:creationId xmlns:p14="http://schemas.microsoft.com/office/powerpoint/2010/main" val="240424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9B486-7F55-735E-D1C2-6A41B2C71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Thank you!</a:t>
            </a:r>
          </a:p>
          <a:p>
            <a:pPr marL="0" indent="0" algn="ctr">
              <a:buNone/>
            </a:pPr>
            <a:r>
              <a:rPr lang="en-US" sz="3600" dirty="0"/>
              <a:t> for your time and remember to be safe!</a:t>
            </a:r>
          </a:p>
        </p:txBody>
      </p:sp>
      <p:pic>
        <p:nvPicPr>
          <p:cNvPr id="9" name="Content Placeholder 8" descr="A black brick wall with white text&#10;&#10;Description automatically generated">
            <a:extLst>
              <a:ext uri="{FF2B5EF4-FFF2-40B4-BE49-F238E27FC236}">
                <a16:creationId xmlns:a16="http://schemas.microsoft.com/office/drawing/2014/main" id="{E2983DAC-AEB4-37A6-35E1-1D98DA4448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387F62-1A10-301D-4F59-6C08E4927A3F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tslikeherdingcats.blogspot.com/2020/06/its-time-past-tim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3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AD2D32-81A0-D100-12FE-CB726BB4255D}"/>
              </a:ext>
            </a:extLst>
          </p:cNvPr>
          <p:cNvSpPr txBox="1"/>
          <p:nvPr/>
        </p:nvSpPr>
        <p:spPr>
          <a:xfrm>
            <a:off x="6024444" y="1004936"/>
            <a:ext cx="57368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Post, District or Department </a:t>
            </a:r>
          </a:p>
          <a:p>
            <a:pPr algn="ctr"/>
            <a:r>
              <a:rPr lang="en-US" sz="4000" dirty="0"/>
              <a:t>Judge Advocate </a:t>
            </a:r>
          </a:p>
          <a:p>
            <a:pPr algn="ctr"/>
            <a:r>
              <a:rPr lang="en-US" sz="6000" dirty="0"/>
              <a:t>DO NOT RULE </a:t>
            </a:r>
          </a:p>
          <a:p>
            <a:pPr algn="ctr"/>
            <a:r>
              <a:rPr lang="en-US" sz="4000" dirty="0"/>
              <a:t> they offer advice when asked to do so by the appropriate Commander</a:t>
            </a:r>
            <a:r>
              <a:rPr lang="en-US" sz="3200" dirty="0"/>
              <a:t>.</a:t>
            </a:r>
          </a:p>
        </p:txBody>
      </p:sp>
      <p:pic>
        <p:nvPicPr>
          <p:cNvPr id="3" name="Picture 2" descr="A red and gold logo&#10;&#10;Description automatically generated">
            <a:extLst>
              <a:ext uri="{FF2B5EF4-FFF2-40B4-BE49-F238E27FC236}">
                <a16:creationId xmlns:a16="http://schemas.microsoft.com/office/drawing/2014/main" id="{B9324EA1-FE26-2257-F853-BB14C2D63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9" y="2399167"/>
            <a:ext cx="4278986" cy="28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3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F768-428C-1D2D-F358-16DF59F8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7539"/>
          </a:xfrm>
        </p:spPr>
        <p:txBody>
          <a:bodyPr>
            <a:normAutofit/>
          </a:bodyPr>
          <a:lstStyle/>
          <a:p>
            <a:pPr algn="ctr"/>
            <a:r>
              <a:rPr lang="en-US" sz="15000" dirty="0"/>
              <a:t>Article IX</a:t>
            </a:r>
          </a:p>
        </p:txBody>
      </p:sp>
    </p:spTree>
    <p:extLst>
      <p:ext uri="{BB962C8B-B14F-4D97-AF65-F5344CB8AC3E}">
        <p14:creationId xmlns:p14="http://schemas.microsoft.com/office/powerpoint/2010/main" val="43427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D4FA6A-5639-049E-3008-393E16A47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887" y="1394234"/>
            <a:ext cx="8311081" cy="779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Member has been advised in writing 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8DFCA65-47CB-7B7D-9569-1D8E8D0A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3" y="2842908"/>
            <a:ext cx="10515600" cy="586092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902</a:t>
            </a: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1B531F21-87DE-F022-683B-8F20FBA397CA}"/>
              </a:ext>
            </a:extLst>
          </p:cNvPr>
          <p:cNvSpPr txBox="1">
            <a:spLocks/>
          </p:cNvSpPr>
          <p:nvPr/>
        </p:nvSpPr>
        <p:spPr>
          <a:xfrm>
            <a:off x="760563" y="575599"/>
            <a:ext cx="10515600" cy="58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901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70076C9-CA0A-F61E-603A-099C90C87EE9}"/>
              </a:ext>
            </a:extLst>
          </p:cNvPr>
          <p:cNvSpPr txBox="1">
            <a:spLocks/>
          </p:cNvSpPr>
          <p:nvPr/>
        </p:nvSpPr>
        <p:spPr>
          <a:xfrm>
            <a:off x="1978382" y="3996537"/>
            <a:ext cx="4362034" cy="77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List of Offenses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9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>
            <a:extLst>
              <a:ext uri="{FF2B5EF4-FFF2-40B4-BE49-F238E27FC236}">
                <a16:creationId xmlns:a16="http://schemas.microsoft.com/office/drawing/2014/main" id="{498B0FD5-0A7B-704F-53AC-B0A192FC707F}"/>
              </a:ext>
            </a:extLst>
          </p:cNvPr>
          <p:cNvSpPr txBox="1">
            <a:spLocks/>
          </p:cNvSpPr>
          <p:nvPr/>
        </p:nvSpPr>
        <p:spPr>
          <a:xfrm>
            <a:off x="760563" y="575599"/>
            <a:ext cx="10515600" cy="58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903  - Procedure for Disciplinary Actions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1AE44FA-F96B-F796-0928-96819416B25D}"/>
              </a:ext>
            </a:extLst>
          </p:cNvPr>
          <p:cNvSpPr txBox="1">
            <a:spLocks/>
          </p:cNvSpPr>
          <p:nvPr/>
        </p:nvSpPr>
        <p:spPr>
          <a:xfrm>
            <a:off x="488887" y="1394235"/>
            <a:ext cx="10199241" cy="316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/>
              <a:t>Post – 2/3 vote to initiate action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/>
              <a:t> Department Commander may initiate – any member of Department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/>
              <a:t>Department Council of Administration with 2/3 vote can instruct Commander to initiate action against member of Department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/>
              <a:t>15 Calendar days from receipt to request Hearing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/>
              <a:t>May request summary disposition instead of disciplinary hearing	</a:t>
            </a:r>
          </a:p>
          <a:p>
            <a:pPr marL="0" indent="0">
              <a:buNone/>
            </a:pPr>
            <a:r>
              <a:rPr lang="en-US" sz="2400" dirty="0"/>
              <a:t>	A. Must be requested within 15 calendar days</a:t>
            </a:r>
            <a:r>
              <a:rPr lang="en-US" sz="20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977C05C-2655-A7C8-02AD-4F6844E726A2}"/>
              </a:ext>
            </a:extLst>
          </p:cNvPr>
          <p:cNvSpPr txBox="1">
            <a:spLocks/>
          </p:cNvSpPr>
          <p:nvPr/>
        </p:nvSpPr>
        <p:spPr>
          <a:xfrm>
            <a:off x="760563" y="4722029"/>
            <a:ext cx="10515600" cy="58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904 - Appeal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E8327E0F-EF48-3CAD-948C-EA9F0355A0C4}"/>
              </a:ext>
            </a:extLst>
          </p:cNvPr>
          <p:cNvSpPr txBox="1">
            <a:spLocks/>
          </p:cNvSpPr>
          <p:nvPr/>
        </p:nvSpPr>
        <p:spPr>
          <a:xfrm>
            <a:off x="488887" y="5463765"/>
            <a:ext cx="10637752" cy="58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dirty="0">
                <a:latin typeface="+mn-lt"/>
              </a:rPr>
              <a:t>1. Appeals go Department </a:t>
            </a: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Commander</a:t>
            </a:r>
            <a:r>
              <a:rPr lang="en-US" dirty="0">
                <a:latin typeface="+mn-lt"/>
              </a:rPr>
              <a:t> – Commander in Chief – National Counsel of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5623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>
            <a:extLst>
              <a:ext uri="{FF2B5EF4-FFF2-40B4-BE49-F238E27FC236}">
                <a16:creationId xmlns:a16="http://schemas.microsoft.com/office/drawing/2014/main" id="{64989A57-C3FF-C9A7-E15B-B95EDBC6D73E}"/>
              </a:ext>
            </a:extLst>
          </p:cNvPr>
          <p:cNvSpPr txBox="1">
            <a:spLocks/>
          </p:cNvSpPr>
          <p:nvPr/>
        </p:nvSpPr>
        <p:spPr>
          <a:xfrm>
            <a:off x="760563" y="575599"/>
            <a:ext cx="10515600" cy="58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905  - Suspension From Office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AAF4C33-82AD-0345-F07B-1478339110D0}"/>
              </a:ext>
            </a:extLst>
          </p:cNvPr>
          <p:cNvSpPr txBox="1">
            <a:spLocks/>
          </p:cNvSpPr>
          <p:nvPr/>
        </p:nvSpPr>
        <p:spPr>
          <a:xfrm>
            <a:off x="488887" y="1394235"/>
            <a:ext cx="10199241" cy="926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000" dirty="0"/>
              <a:t>Commander In Chief  or Department Commander may suspend the accused member from an elected or appointed position.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D62C1745-3AF3-AD0F-D3E8-0B7C50214B78}"/>
              </a:ext>
            </a:extLst>
          </p:cNvPr>
          <p:cNvSpPr txBox="1">
            <a:spLocks/>
          </p:cNvSpPr>
          <p:nvPr/>
        </p:nvSpPr>
        <p:spPr>
          <a:xfrm>
            <a:off x="760563" y="3416312"/>
            <a:ext cx="10515600" cy="58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906  - Prima Facie Case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CCBDCBD-1816-9CF3-2C39-C607D9C59DCE}"/>
              </a:ext>
            </a:extLst>
          </p:cNvPr>
          <p:cNvSpPr txBox="1">
            <a:spLocks/>
          </p:cNvSpPr>
          <p:nvPr/>
        </p:nvSpPr>
        <p:spPr>
          <a:xfrm>
            <a:off x="555023" y="4294769"/>
            <a:ext cx="10199241" cy="92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000" dirty="0"/>
              <a:t>Certified copies of judicial record or guilty plea.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9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>
            <a:extLst>
              <a:ext uri="{FF2B5EF4-FFF2-40B4-BE49-F238E27FC236}">
                <a16:creationId xmlns:a16="http://schemas.microsoft.com/office/drawing/2014/main" id="{1CFEEF94-B9DE-E2F1-D1B9-4FD9CC50BDA0}"/>
              </a:ext>
            </a:extLst>
          </p:cNvPr>
          <p:cNvSpPr txBox="1">
            <a:spLocks/>
          </p:cNvSpPr>
          <p:nvPr/>
        </p:nvSpPr>
        <p:spPr>
          <a:xfrm>
            <a:off x="838200" y="621353"/>
            <a:ext cx="10515600" cy="58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907  - Penalties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431BD51-AC8E-CD6B-707E-60000701AF6F}"/>
              </a:ext>
            </a:extLst>
          </p:cNvPr>
          <p:cNvSpPr txBox="1">
            <a:spLocks/>
          </p:cNvSpPr>
          <p:nvPr/>
        </p:nvSpPr>
        <p:spPr>
          <a:xfrm>
            <a:off x="606781" y="1354347"/>
            <a:ext cx="10199241" cy="3215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000" dirty="0"/>
              <a:t>Reprimand</a:t>
            </a:r>
          </a:p>
          <a:p>
            <a:pPr marL="457200" indent="-457200">
              <a:buAutoNum type="arabicPeriod"/>
            </a:pPr>
            <a:r>
              <a:rPr lang="en-US" sz="2000" dirty="0"/>
              <a:t>Suspension of certain rights</a:t>
            </a:r>
          </a:p>
          <a:p>
            <a:pPr marL="457200" indent="-457200">
              <a:buAutoNum type="arabicPeriod"/>
            </a:pPr>
            <a:r>
              <a:rPr lang="en-US" sz="2000" dirty="0"/>
              <a:t>Suspension / Removal from Office</a:t>
            </a:r>
          </a:p>
          <a:p>
            <a:pPr marL="457200" indent="-457200">
              <a:buAutoNum type="arabicPeriod"/>
            </a:pPr>
            <a:r>
              <a:rPr lang="en-US" sz="2000" dirty="0"/>
              <a:t>Suspension from Membership for specific time</a:t>
            </a:r>
          </a:p>
          <a:p>
            <a:pPr marL="457200" indent="-457200">
              <a:buAutoNum type="arabicPeriod"/>
            </a:pPr>
            <a:r>
              <a:rPr lang="en-US" sz="2000" dirty="0"/>
              <a:t>Termination of membership</a:t>
            </a:r>
          </a:p>
          <a:p>
            <a:pPr marL="457200" indent="-457200">
              <a:buAutoNum type="arabicPeriod"/>
            </a:pPr>
            <a:r>
              <a:rPr lang="en-US" sz="2000" dirty="0"/>
              <a:t>Other Administrative Actions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AAF315A-4985-2A1A-DE6E-AD3A411A0954}"/>
              </a:ext>
            </a:extLst>
          </p:cNvPr>
          <p:cNvSpPr txBox="1">
            <a:spLocks/>
          </p:cNvSpPr>
          <p:nvPr/>
        </p:nvSpPr>
        <p:spPr>
          <a:xfrm>
            <a:off x="520518" y="5624304"/>
            <a:ext cx="10199241" cy="926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000" dirty="0"/>
              <a:t>Allowed 1 opportunity to petition directly to Commander in Chief to have conviction pardoned at least 5 years served.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EBBBCA74-B8BA-77A0-0360-37A35B664880}"/>
              </a:ext>
            </a:extLst>
          </p:cNvPr>
          <p:cNvSpPr txBox="1">
            <a:spLocks/>
          </p:cNvSpPr>
          <p:nvPr/>
        </p:nvSpPr>
        <p:spPr>
          <a:xfrm>
            <a:off x="838200" y="4696401"/>
            <a:ext cx="10515600" cy="58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908  - Administrative Actions</a:t>
            </a:r>
          </a:p>
        </p:txBody>
      </p:sp>
    </p:spTree>
    <p:extLst>
      <p:ext uri="{BB962C8B-B14F-4D97-AF65-F5344CB8AC3E}">
        <p14:creationId xmlns:p14="http://schemas.microsoft.com/office/powerpoint/2010/main" val="330211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D4AB-8646-2815-902F-AFEF9F5B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Conduct &amp;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25921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tamp with text and a ribbon&#10;&#10;Description automatically generated">
            <a:extLst>
              <a:ext uri="{FF2B5EF4-FFF2-40B4-BE49-F238E27FC236}">
                <a16:creationId xmlns:a16="http://schemas.microsoft.com/office/drawing/2014/main" id="{A6A7F4C2-3119-1932-E226-520559E23A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756385"/>
            <a:ext cx="3826733" cy="3092838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E4A4C6-6620-2AC2-8285-32718397F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0740" y="914400"/>
            <a:ext cx="5919158" cy="4580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  ZERO(0) TOLERANCE FOR HARASSMENT &amp; DISCRIMINATION IN THE VFW</a:t>
            </a:r>
          </a:p>
        </p:txBody>
      </p:sp>
    </p:spTree>
    <p:extLst>
      <p:ext uri="{BB962C8B-B14F-4D97-AF65-F5344CB8AC3E}">
        <p14:creationId xmlns:p14="http://schemas.microsoft.com/office/powerpoint/2010/main" val="173710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393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           Shelley Jacobs   Post #1282 </vt:lpstr>
      <vt:lpstr>PowerPoint Presentation</vt:lpstr>
      <vt:lpstr>Article IX</vt:lpstr>
      <vt:lpstr>Section 902</vt:lpstr>
      <vt:lpstr>PowerPoint Presentation</vt:lpstr>
      <vt:lpstr>PowerPoint Presentation</vt:lpstr>
      <vt:lpstr>PowerPoint Presentation</vt:lpstr>
      <vt:lpstr>Conduct &amp; Responsibility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 Lange, Chairperson  Russel Pryor, Central Chair  Joe Miscura, Southern Chair  Dan Peterson, Northern Chair</dc:title>
  <dc:creator>Richard Leirer</dc:creator>
  <cp:lastModifiedBy>Adjutant Indiana</cp:lastModifiedBy>
  <cp:revision>24</cp:revision>
  <cp:lastPrinted>2024-08-13T22:46:11Z</cp:lastPrinted>
  <dcterms:created xsi:type="dcterms:W3CDTF">2022-06-07T14:58:17Z</dcterms:created>
  <dcterms:modified xsi:type="dcterms:W3CDTF">2024-08-15T13:33:26Z</dcterms:modified>
</cp:coreProperties>
</file>